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3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9144000" cy="5143500" type="screen16x9"/>
  <p:notesSz cx="6858000" cy="9144000"/>
  <p:embeddedFontLst>
    <p:embeddedFont>
      <p:font typeface="Book Antiqua" panose="02040602050305030304" pitchFamily="18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>
      <p:cViewPr varScale="1">
        <p:scale>
          <a:sx n="160" d="100"/>
          <a:sy n="160" d="100"/>
        </p:scale>
        <p:origin x="248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font" Target="fonts/font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2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1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4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1a9f47117c_2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g31a9f47117c_2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31a9f47117c_2_1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1b8f6b003e_3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1b8f6b003e_3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1b8f6b003e_3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1b8f6b003e_3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1b8f6b003e_3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1b8f6b003e_3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1b8f6b003e_3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1b8f6b003e_3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1b8f6b003e_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1b8f6b003e_3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1b8f6b003e_3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1b8f6b003e_3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1b8f6b003e_3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1b8f6b003e_3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1a9f47117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1a9f47117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1b8f6b003e_3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1b8f6b003e_3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1b8f6b003e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1b8f6b003e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1a9f47117c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g31a9f47117c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g31a9f47117c_2_1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1a9f47117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1a9f47117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1b8f6b003e_3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1b8f6b003e_3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1a9f47117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1a9f47117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1a9f47117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1a9f47117c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1a9f47117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1a9f47117c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1a9f47117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1a9f47117c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1a9f47117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1a9f47117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1a9f47117c_2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31a9f47117c_2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1a9f47117c_2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g31a9f47117c_2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1a9f47117c_2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31a9f47117c_2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1b8f6b003e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1b8f6b003e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1b8f6b003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1b8f6b003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1b8f6b003e_3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1b8f6b003e_3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1b8f6b003e_3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1b8f6b003e_3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1a9f47117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1a9f47117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1b8f6b003e_3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1b8f6b003e_3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dt" idx="10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ftr" idx="11"/>
          </p:nvPr>
        </p:nvSpPr>
        <p:spPr>
          <a:xfrm>
            <a:off x="443753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t="49704" b="26962"/>
          <a:stretch/>
        </p:blipFill>
        <p:spPr>
          <a:xfrm>
            <a:off x="0" y="4243392"/>
            <a:ext cx="9144000" cy="900113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731555" y="1307681"/>
            <a:ext cx="7254205" cy="1264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16632"/>
              </a:buClr>
              <a:buSzPts val="5000"/>
              <a:buFont typeface="Book Antiqua"/>
              <a:buNone/>
              <a:defRPr sz="5000" b="1" i="0">
                <a:latin typeface="Book Antiqua"/>
                <a:ea typeface="Book Antiqua"/>
                <a:cs typeface="Book Antiqua"/>
                <a:sym typeface="Book Antiqu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731555" y="2982802"/>
            <a:ext cx="5574476" cy="575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2000"/>
              </a:spcBef>
              <a:spcAft>
                <a:spcPts val="0"/>
              </a:spcAft>
              <a:buClr>
                <a:srgbClr val="00909E"/>
              </a:buClr>
              <a:buSzPts val="2400"/>
              <a:buNone/>
              <a:defRPr sz="2400" b="1" i="0">
                <a:solidFill>
                  <a:srgbClr val="00909E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2"/>
          </p:nvPr>
        </p:nvSpPr>
        <p:spPr>
          <a:xfrm>
            <a:off x="772836" y="4326416"/>
            <a:ext cx="4885705" cy="676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⚫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⚫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⚫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⚫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/>
            </a:lvl9pPr>
          </a:lstStyle>
          <a:p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35190" y="86846"/>
            <a:ext cx="1311592" cy="87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074735" y="59601"/>
            <a:ext cx="7612063" cy="1063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1663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1074736" y="1553135"/>
            <a:ext cx="7612064" cy="3136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⚫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⚫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⚫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⚫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⚫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dt" idx="10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ftr" idx="11"/>
          </p:nvPr>
        </p:nvSpPr>
        <p:spPr>
          <a:xfrm>
            <a:off x="443753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ldNum" idx="12"/>
          </p:nvPr>
        </p:nvSpPr>
        <p:spPr>
          <a:xfrm>
            <a:off x="4305300" y="4767263"/>
            <a:ext cx="533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1" name="Google Shape;71;p15"/>
          <p:cNvGrpSpPr/>
          <p:nvPr/>
        </p:nvGrpSpPr>
        <p:grpSpPr>
          <a:xfrm>
            <a:off x="0" y="0"/>
            <a:ext cx="765174" cy="5143500"/>
            <a:chOff x="0" y="0"/>
            <a:chExt cx="1371600" cy="6858000"/>
          </a:xfrm>
        </p:grpSpPr>
        <p:sp>
          <p:nvSpPr>
            <p:cNvPr id="72" name="Google Shape;72;p15"/>
            <p:cNvSpPr/>
            <p:nvPr/>
          </p:nvSpPr>
          <p:spPr>
            <a:xfrm>
              <a:off x="0" y="0"/>
              <a:ext cx="1371600" cy="6858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endParaRPr>
            </a:p>
          </p:txBody>
        </p:sp>
        <p:pic>
          <p:nvPicPr>
            <p:cNvPr id="73" name="Google Shape;73;p15"/>
            <p:cNvPicPr preferRelativeResize="0"/>
            <p:nvPr/>
          </p:nvPicPr>
          <p:blipFill rotWithShape="1">
            <a:blip r:embed="rId2">
              <a:alphaModFix/>
            </a:blip>
            <a:srcRect l="47309" t="-7828" r="41393"/>
            <a:stretch/>
          </p:blipFill>
          <p:spPr>
            <a:xfrm>
              <a:off x="5" y="1435997"/>
              <a:ext cx="1371595" cy="542200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Picture">
  <p:cSld name="Title Slide with Pic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ctrTitle"/>
          </p:nvPr>
        </p:nvSpPr>
        <p:spPr>
          <a:xfrm>
            <a:off x="1053625" y="2754546"/>
            <a:ext cx="7199311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16632"/>
              </a:buClr>
              <a:buSzPts val="4800"/>
              <a:buFont typeface="Book Antiqua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ubTitle" idx="1"/>
          </p:nvPr>
        </p:nvSpPr>
        <p:spPr>
          <a:xfrm>
            <a:off x="1053624" y="4008120"/>
            <a:ext cx="7199312" cy="601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dt" idx="10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ftr" idx="11"/>
          </p:nvPr>
        </p:nvSpPr>
        <p:spPr>
          <a:xfrm>
            <a:off x="911384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>
            <a:spLocks noGrp="1"/>
          </p:cNvSpPr>
          <p:nvPr>
            <p:ph type="pic" idx="2"/>
          </p:nvPr>
        </p:nvSpPr>
        <p:spPr>
          <a:xfrm rot="379298">
            <a:off x="4503241" y="406714"/>
            <a:ext cx="4123066" cy="2333185"/>
          </a:xfrm>
          <a:prstGeom prst="rect">
            <a:avLst/>
          </a:prstGeom>
          <a:solidFill>
            <a:srgbClr val="ECECEC"/>
          </a:solidFill>
          <a:ln w="38100" cap="sq" cmpd="sng">
            <a:solidFill>
              <a:srgbClr val="FDFDFD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</p:spPr>
      </p:sp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l="23095" t="1014" r="57496"/>
          <a:stretch/>
        </p:blipFill>
        <p:spPr>
          <a:xfrm>
            <a:off x="1" y="0"/>
            <a:ext cx="7651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765175" y="961241"/>
            <a:ext cx="7612063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Book Antiqua"/>
              <a:buNone/>
              <a:defRPr sz="4800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765175" y="2392904"/>
            <a:ext cx="7612063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dt" idx="10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ftr" idx="11"/>
          </p:nvPr>
        </p:nvSpPr>
        <p:spPr>
          <a:xfrm>
            <a:off x="443753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sldNum" idx="12"/>
          </p:nvPr>
        </p:nvSpPr>
        <p:spPr>
          <a:xfrm>
            <a:off x="4305300" y="4767263"/>
            <a:ext cx="533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765174" y="59601"/>
            <a:ext cx="7612063" cy="1063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1663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765175" y="1563291"/>
            <a:ext cx="3657600" cy="313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Char char="⚫"/>
              <a:defRPr sz="2000"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⚫"/>
              <a:defRPr sz="1800"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⚫"/>
              <a:defRPr sz="1800"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⚫"/>
              <a:defRPr sz="1800"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⚫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2"/>
          </p:nvPr>
        </p:nvSpPr>
        <p:spPr>
          <a:xfrm>
            <a:off x="4719637" y="1563291"/>
            <a:ext cx="3657600" cy="313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Char char="⚫"/>
              <a:defRPr sz="2000"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⚫"/>
              <a:defRPr sz="1800"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⚫"/>
              <a:defRPr sz="1800"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⚫"/>
              <a:defRPr sz="1800"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⚫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dt" idx="10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ftr" idx="11"/>
          </p:nvPr>
        </p:nvSpPr>
        <p:spPr>
          <a:xfrm>
            <a:off x="443753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ldNum" idx="12"/>
          </p:nvPr>
        </p:nvSpPr>
        <p:spPr>
          <a:xfrm>
            <a:off x="4305300" y="4767263"/>
            <a:ext cx="533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765174" y="59601"/>
            <a:ext cx="7612063" cy="1063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16632"/>
              </a:buClr>
              <a:buSzPts val="4800"/>
              <a:buFont typeface="Book Antiqua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xfrm>
            <a:off x="765174" y="1265634"/>
            <a:ext cx="3657600" cy="677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2"/>
          </p:nvPr>
        </p:nvSpPr>
        <p:spPr>
          <a:xfrm>
            <a:off x="765174" y="1986803"/>
            <a:ext cx="3657600" cy="270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Char char="⚫"/>
              <a:defRPr sz="2000"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⚫"/>
              <a:defRPr sz="1800"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⚫"/>
              <a:defRPr sz="1800"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⚫"/>
              <a:defRPr sz="1800"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⚫"/>
              <a:defRPr sz="18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⚫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⚫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⚫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⚫"/>
              <a:defRPr sz="1600"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3"/>
          </p:nvPr>
        </p:nvSpPr>
        <p:spPr>
          <a:xfrm>
            <a:off x="4719637" y="1265634"/>
            <a:ext cx="3657600" cy="677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4"/>
          </p:nvPr>
        </p:nvSpPr>
        <p:spPr>
          <a:xfrm>
            <a:off x="4719637" y="1986803"/>
            <a:ext cx="3657600" cy="270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Char char="⚫"/>
              <a:defRPr sz="2000"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⚫"/>
              <a:defRPr sz="1800"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⚫"/>
              <a:defRPr sz="1800"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⚫"/>
              <a:defRPr sz="1800"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⚫"/>
              <a:defRPr sz="18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⚫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⚫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⚫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⚫"/>
              <a:defRPr sz="1600"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dt" idx="10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ftr" idx="11"/>
          </p:nvPr>
        </p:nvSpPr>
        <p:spPr>
          <a:xfrm>
            <a:off x="443753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ldNum" idx="12"/>
          </p:nvPr>
        </p:nvSpPr>
        <p:spPr>
          <a:xfrm>
            <a:off x="4305300" y="4767263"/>
            <a:ext cx="533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765174" y="59601"/>
            <a:ext cx="7612063" cy="1063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1663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dt" idx="10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ftr" idx="11"/>
          </p:nvPr>
        </p:nvSpPr>
        <p:spPr>
          <a:xfrm>
            <a:off x="443753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ldNum" idx="12"/>
          </p:nvPr>
        </p:nvSpPr>
        <p:spPr>
          <a:xfrm>
            <a:off x="4305300" y="4767263"/>
            <a:ext cx="533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dt" idx="10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ftr" idx="11"/>
          </p:nvPr>
        </p:nvSpPr>
        <p:spPr>
          <a:xfrm>
            <a:off x="443753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ldNum" idx="12"/>
          </p:nvPr>
        </p:nvSpPr>
        <p:spPr>
          <a:xfrm>
            <a:off x="4305300" y="4767263"/>
            <a:ext cx="533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>
            <a:spLocks noGrp="1"/>
          </p:cNvSpPr>
          <p:nvPr>
            <p:ph type="title"/>
          </p:nvPr>
        </p:nvSpPr>
        <p:spPr>
          <a:xfrm>
            <a:off x="608946" y="285750"/>
            <a:ext cx="3250360" cy="122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16632"/>
              </a:buClr>
              <a:buSzPts val="3600"/>
              <a:buFont typeface="Book Antiqua"/>
              <a:buNone/>
              <a:defRPr sz="36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1"/>
          </p:nvPr>
        </p:nvSpPr>
        <p:spPr>
          <a:xfrm>
            <a:off x="4495800" y="285750"/>
            <a:ext cx="4149725" cy="4414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Char char="⚫"/>
              <a:defRPr sz="2400"/>
            </a:lvl1pPr>
            <a:lvl2pPr marL="914400" lvl="1" indent="-3683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⚫"/>
              <a:defRPr sz="2200"/>
            </a:lvl2pPr>
            <a:lvl3pPr marL="1371600" lvl="2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⚫"/>
              <a:defRPr sz="2000"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⚫"/>
              <a:defRPr sz="1800"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⚫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 sz="1800"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body" idx="2"/>
          </p:nvPr>
        </p:nvSpPr>
        <p:spPr>
          <a:xfrm>
            <a:off x="608946" y="1563292"/>
            <a:ext cx="3250360" cy="295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0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dt" idx="10"/>
          </p:nvPr>
        </p:nvSpPr>
        <p:spPr>
          <a:xfrm>
            <a:off x="4495800" y="4767263"/>
            <a:ext cx="1143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ftr" idx="11"/>
          </p:nvPr>
        </p:nvSpPr>
        <p:spPr>
          <a:xfrm>
            <a:off x="5791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ldNum" idx="12"/>
          </p:nvPr>
        </p:nvSpPr>
        <p:spPr>
          <a:xfrm>
            <a:off x="1967426" y="4767263"/>
            <a:ext cx="533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lvl="1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lvl="2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lvl="3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lvl="4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lvl="5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lvl="6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lvl="7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lvl="8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title"/>
          </p:nvPr>
        </p:nvSpPr>
        <p:spPr>
          <a:xfrm>
            <a:off x="765175" y="3200400"/>
            <a:ext cx="7612063" cy="825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Book Antiqua"/>
              <a:buNone/>
              <a:defRPr sz="4400"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3"/>
          <p:cNvSpPr>
            <a:spLocks noGrp="1"/>
          </p:cNvSpPr>
          <p:nvPr>
            <p:ph type="pic" idx="2"/>
          </p:nvPr>
        </p:nvSpPr>
        <p:spPr>
          <a:xfrm rot="-139530">
            <a:off x="1780835" y="336304"/>
            <a:ext cx="5482891" cy="2722751"/>
          </a:xfrm>
          <a:prstGeom prst="rect">
            <a:avLst/>
          </a:prstGeom>
          <a:solidFill>
            <a:srgbClr val="ECECEC"/>
          </a:solidFill>
          <a:ln w="38100" cap="sq" cmpd="sng">
            <a:solidFill>
              <a:srgbClr val="FDFDFD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25400" dir="5400000" sx="101000" sy="101000" algn="t" rotWithShape="0">
              <a:srgbClr val="000000">
                <a:alpha val="49803"/>
              </a:srgbClr>
            </a:outerShdw>
          </a:effectLst>
        </p:spPr>
      </p:sp>
      <p:sp>
        <p:nvSpPr>
          <p:cNvPr id="122" name="Google Shape;122;p23"/>
          <p:cNvSpPr txBox="1">
            <a:spLocks noGrp="1"/>
          </p:cNvSpPr>
          <p:nvPr>
            <p:ph type="body" idx="1"/>
          </p:nvPr>
        </p:nvSpPr>
        <p:spPr>
          <a:xfrm>
            <a:off x="765175" y="4082653"/>
            <a:ext cx="7612063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dt" idx="10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ftr" idx="11"/>
          </p:nvPr>
        </p:nvSpPr>
        <p:spPr>
          <a:xfrm>
            <a:off x="443753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ldNum" idx="12"/>
          </p:nvPr>
        </p:nvSpPr>
        <p:spPr>
          <a:xfrm>
            <a:off x="4305300" y="4767263"/>
            <a:ext cx="533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Pictures with Caption">
  <p:cSld name="2 Pictures with 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>
            <a:spLocks noGrp="1"/>
          </p:cNvSpPr>
          <p:nvPr>
            <p:ph type="title"/>
          </p:nvPr>
        </p:nvSpPr>
        <p:spPr>
          <a:xfrm>
            <a:off x="608946" y="285750"/>
            <a:ext cx="3250360" cy="1223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16632"/>
              </a:buClr>
              <a:buSzPts val="3600"/>
              <a:buFont typeface="Book Antiqua"/>
              <a:buNone/>
              <a:defRPr sz="36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body" idx="1"/>
          </p:nvPr>
        </p:nvSpPr>
        <p:spPr>
          <a:xfrm>
            <a:off x="608946" y="1563292"/>
            <a:ext cx="3250360" cy="295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0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dt" idx="10"/>
          </p:nvPr>
        </p:nvSpPr>
        <p:spPr>
          <a:xfrm>
            <a:off x="4495800" y="4767263"/>
            <a:ext cx="1143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ftr" idx="11"/>
          </p:nvPr>
        </p:nvSpPr>
        <p:spPr>
          <a:xfrm>
            <a:off x="5791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sldNum" idx="12"/>
          </p:nvPr>
        </p:nvSpPr>
        <p:spPr>
          <a:xfrm>
            <a:off x="1967426" y="4767263"/>
            <a:ext cx="533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lvl="1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lvl="2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lvl="3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lvl="4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lvl="5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lvl="6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lvl="7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lvl="8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dk2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" name="Google Shape;132;p24"/>
          <p:cNvSpPr>
            <a:spLocks noGrp="1"/>
          </p:cNvSpPr>
          <p:nvPr>
            <p:ph type="pic" idx="2"/>
          </p:nvPr>
        </p:nvSpPr>
        <p:spPr>
          <a:xfrm rot="231011">
            <a:off x="4086495" y="2387448"/>
            <a:ext cx="4133898" cy="2167736"/>
          </a:xfrm>
          <a:prstGeom prst="rect">
            <a:avLst/>
          </a:prstGeom>
          <a:solidFill>
            <a:srgbClr val="ECECEC"/>
          </a:solidFill>
          <a:ln w="38100" cap="sq" cmpd="sng">
            <a:solidFill>
              <a:srgbClr val="FDFDFD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25400" dir="7200000" sx="101000" sy="101000" algn="t" rotWithShape="0">
              <a:srgbClr val="000000">
                <a:alpha val="49803"/>
              </a:srgbClr>
            </a:outerShdw>
          </a:effectLst>
        </p:spPr>
      </p:sp>
      <p:sp>
        <p:nvSpPr>
          <p:cNvPr id="133" name="Google Shape;133;p24"/>
          <p:cNvSpPr>
            <a:spLocks noGrp="1"/>
          </p:cNvSpPr>
          <p:nvPr>
            <p:ph type="pic" idx="3"/>
          </p:nvPr>
        </p:nvSpPr>
        <p:spPr>
          <a:xfrm rot="-138995">
            <a:off x="4624783" y="252305"/>
            <a:ext cx="4138511" cy="2163470"/>
          </a:xfrm>
          <a:prstGeom prst="rect">
            <a:avLst/>
          </a:prstGeom>
          <a:solidFill>
            <a:srgbClr val="ECECEC"/>
          </a:solidFill>
          <a:ln w="38100" cap="sq" cmpd="sng">
            <a:solidFill>
              <a:srgbClr val="FDFDFD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25400" dir="5400000" sx="101000" sy="101000" algn="t" rotWithShape="0">
              <a:srgbClr val="000000">
                <a:alpha val="49803"/>
              </a:srgbClr>
            </a:outerShdw>
          </a:effectLst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765174" y="59601"/>
            <a:ext cx="7612063" cy="1063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1663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body" idx="1"/>
          </p:nvPr>
        </p:nvSpPr>
        <p:spPr>
          <a:xfrm rot="5400000">
            <a:off x="3002944" y="-684634"/>
            <a:ext cx="3136526" cy="7612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⚫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⚫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⚫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⚫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⚫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/>
            </a:lvl9pPr>
          </a:lstStyle>
          <a:p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dt" idx="10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ftr" idx="11"/>
          </p:nvPr>
        </p:nvSpPr>
        <p:spPr>
          <a:xfrm>
            <a:off x="443753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5"/>
          <p:cNvSpPr txBox="1">
            <a:spLocks noGrp="1"/>
          </p:cNvSpPr>
          <p:nvPr>
            <p:ph type="sldNum" idx="12"/>
          </p:nvPr>
        </p:nvSpPr>
        <p:spPr>
          <a:xfrm>
            <a:off x="4305300" y="4767263"/>
            <a:ext cx="533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title"/>
          </p:nvPr>
        </p:nvSpPr>
        <p:spPr>
          <a:xfrm rot="5400000">
            <a:off x="6189709" y="1773191"/>
            <a:ext cx="4357688" cy="1497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1663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body" idx="1"/>
          </p:nvPr>
        </p:nvSpPr>
        <p:spPr>
          <a:xfrm rot="5400000">
            <a:off x="1574800" y="-735012"/>
            <a:ext cx="4357688" cy="6513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⚫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⚫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⚫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⚫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⚫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/>
            </a:lvl9pPr>
          </a:lstStyle>
          <a:p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dt" idx="10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ftr" idx="11"/>
          </p:nvPr>
        </p:nvSpPr>
        <p:spPr>
          <a:xfrm>
            <a:off x="443753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sldNum" idx="12"/>
          </p:nvPr>
        </p:nvSpPr>
        <p:spPr>
          <a:xfrm>
            <a:off x="4305300" y="4767263"/>
            <a:ext cx="533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 rotWithShape="1">
          <a:blip r:embed="rId3">
            <a:alphaModFix/>
          </a:blip>
          <a:srcRect l="6858" r="16498"/>
          <a:stretch/>
        </p:blipFill>
        <p:spPr>
          <a:xfrm>
            <a:off x="-100136" y="0"/>
            <a:ext cx="934427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43793" y="514350"/>
            <a:ext cx="1824038" cy="12211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" name="Google Shape;148;p26"/>
          <p:cNvGrpSpPr/>
          <p:nvPr/>
        </p:nvGrpSpPr>
        <p:grpSpPr>
          <a:xfrm>
            <a:off x="3424419" y="2563693"/>
            <a:ext cx="2603097" cy="506199"/>
            <a:chOff x="4372071" y="3418257"/>
            <a:chExt cx="3470796" cy="674932"/>
          </a:xfrm>
        </p:grpSpPr>
        <p:pic>
          <p:nvPicPr>
            <p:cNvPr id="149" name="Google Shape;149;p2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372071" y="3418257"/>
              <a:ext cx="674932" cy="6749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2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468969" y="3418257"/>
              <a:ext cx="674932" cy="6749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2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167935" y="3418257"/>
              <a:ext cx="674932" cy="6749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2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071037" y="3418257"/>
              <a:ext cx="674932" cy="6749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2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770003" y="3418257"/>
              <a:ext cx="674932" cy="67493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4" name="Google Shape;154;p26"/>
          <p:cNvSpPr txBox="1">
            <a:spLocks noGrp="1"/>
          </p:cNvSpPr>
          <p:nvPr>
            <p:ph type="body" idx="2"/>
          </p:nvPr>
        </p:nvSpPr>
        <p:spPr>
          <a:xfrm>
            <a:off x="3223067" y="3175022"/>
            <a:ext cx="3873500" cy="1528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/>
            </a:lvl9pPr>
          </a:lstStyle>
          <a:p>
            <a:endParaRPr/>
          </a:p>
        </p:txBody>
      </p:sp>
      <p:sp>
        <p:nvSpPr>
          <p:cNvPr id="155" name="Google Shape;155;p26"/>
          <p:cNvSpPr txBox="1">
            <a:spLocks noGrp="1"/>
          </p:cNvSpPr>
          <p:nvPr>
            <p:ph type="body" idx="3"/>
          </p:nvPr>
        </p:nvSpPr>
        <p:spPr>
          <a:xfrm>
            <a:off x="2947869" y="2005445"/>
            <a:ext cx="4423899" cy="33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>
                <a:solidFill>
                  <a:schemeClr val="accent1"/>
                </a:solidFill>
              </a:defRPr>
            </a:lvl1pPr>
            <a:lvl2pPr marL="914400" lvl="1" indent="-3683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Char char="⚫"/>
              <a:defRPr/>
            </a:lvl2pPr>
            <a:lvl3pPr marL="1371600" lvl="2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⚫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⚫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⚫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⚫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88900" sx="105000" sy="105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765174" y="59601"/>
            <a:ext cx="7612063" cy="1063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016632"/>
              </a:buClr>
              <a:buSzPts val="4800"/>
              <a:buFont typeface="Book Antiqua"/>
              <a:buNone/>
              <a:defRPr sz="4800" b="0" i="0" u="none" strike="noStrike" cap="none">
                <a:solidFill>
                  <a:srgbClr val="016632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765175" y="1553135"/>
            <a:ext cx="7612064" cy="3136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⚫"/>
              <a:defRPr sz="24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marR="0" lvl="1" indent="-3683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⚫"/>
              <a:defRPr sz="22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1371600" marR="0" lvl="2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1828800" marR="0" lvl="3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2286000" marR="0" lvl="4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⚫"/>
              <a:defRPr sz="18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⚫"/>
              <a:defRPr sz="18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dt" idx="10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ftr" idx="11"/>
          </p:nvPr>
        </p:nvSpPr>
        <p:spPr>
          <a:xfrm>
            <a:off x="443753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4305300" y="4767263"/>
            <a:ext cx="533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marR="0" lvl="1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marR="0" lvl="2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marR="0" lvl="3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marR="0" lvl="4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marR="0" lvl="5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marR="0" lvl="6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marR="0" lvl="7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marR="0" lvl="8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/>
        </p:nvSpPr>
        <p:spPr>
          <a:xfrm>
            <a:off x="391886" y="527022"/>
            <a:ext cx="6792600" cy="12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16632"/>
              </a:buClr>
              <a:buSzPts val="2400"/>
              <a:buFont typeface="Book Antiqua"/>
              <a:buNone/>
            </a:pPr>
            <a:r>
              <a:rPr lang="en" sz="2400" b="1" i="0" u="none" strike="noStrike" cap="none">
                <a:solidFill>
                  <a:srgbClr val="016632"/>
                </a:solidFill>
                <a:latin typeface="Book Antiqua"/>
                <a:ea typeface="Book Antiqua"/>
                <a:cs typeface="Book Antiqua"/>
                <a:sym typeface="Book Antiqua"/>
              </a:rPr>
              <a:t>AIT 736</a:t>
            </a:r>
            <a:br>
              <a:rPr lang="en" sz="2400" b="1" i="0" u="none" strike="noStrike" cap="none">
                <a:solidFill>
                  <a:srgbClr val="016632"/>
                </a:solidFill>
                <a:latin typeface="Book Antiqua"/>
                <a:ea typeface="Book Antiqua"/>
                <a:cs typeface="Book Antiqua"/>
                <a:sym typeface="Book Antiqua"/>
              </a:rPr>
            </a:br>
            <a:r>
              <a:rPr lang="en" sz="2400" b="1" i="0" u="none" strike="noStrike" cap="none">
                <a:solidFill>
                  <a:srgbClr val="016632"/>
                </a:solidFill>
                <a:latin typeface="Book Antiqua"/>
                <a:ea typeface="Book Antiqua"/>
                <a:cs typeface="Book Antiqua"/>
                <a:sym typeface="Book Antiqua"/>
              </a:rPr>
              <a:t>Applied Machine Learning </a:t>
            </a:r>
            <a:br>
              <a:rPr lang="en" sz="2400" b="1" i="0" u="none" strike="noStrike" cap="none">
                <a:solidFill>
                  <a:srgbClr val="016632"/>
                </a:solidFill>
                <a:latin typeface="Book Antiqua"/>
                <a:ea typeface="Book Antiqua"/>
                <a:cs typeface="Book Antiqua"/>
                <a:sym typeface="Book Antiqua"/>
              </a:rPr>
            </a:br>
            <a:r>
              <a:rPr lang="en" sz="2400" b="1" i="0" u="none" strike="noStrike" cap="none">
                <a:solidFill>
                  <a:srgbClr val="016632"/>
                </a:solidFill>
                <a:latin typeface="Book Antiqua"/>
                <a:ea typeface="Book Antiqua"/>
                <a:cs typeface="Book Antiqua"/>
                <a:sym typeface="Book Antiqua"/>
              </a:rPr>
              <a:t>(Fall 2024)</a:t>
            </a:r>
            <a:endParaRPr/>
          </a:p>
        </p:txBody>
      </p:sp>
      <p:sp>
        <p:nvSpPr>
          <p:cNvPr id="162" name="Google Shape;162;p27"/>
          <p:cNvSpPr txBox="1"/>
          <p:nvPr/>
        </p:nvSpPr>
        <p:spPr>
          <a:xfrm>
            <a:off x="937875" y="2335125"/>
            <a:ext cx="73746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r>
              <a:rPr lang="en" sz="3200" b="1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Project: Demonstration &amp;</a:t>
            </a:r>
            <a:r>
              <a:rPr lang="en" sz="3200" b="1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</a:t>
            </a:r>
            <a:r>
              <a:rPr lang="en" sz="3200" b="1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Presentation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>
            <a:spLocks noGrp="1"/>
          </p:cNvSpPr>
          <p:nvPr>
            <p:ph type="title"/>
          </p:nvPr>
        </p:nvSpPr>
        <p:spPr>
          <a:xfrm>
            <a:off x="1074735" y="158326"/>
            <a:ext cx="7612200" cy="1063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Proposed</a:t>
            </a:r>
            <a:r>
              <a:rPr lang="en" sz="3000"/>
              <a:t> </a:t>
            </a:r>
            <a:r>
              <a:rPr lang="en" sz="3600"/>
              <a:t>System Architecture</a:t>
            </a:r>
            <a:endParaRPr sz="3600"/>
          </a:p>
        </p:txBody>
      </p:sp>
      <p:sp>
        <p:nvSpPr>
          <p:cNvPr id="224" name="Google Shape;224;p36"/>
          <p:cNvSpPr txBox="1">
            <a:spLocks noGrp="1"/>
          </p:cNvSpPr>
          <p:nvPr>
            <p:ph type="body" idx="1"/>
          </p:nvPr>
        </p:nvSpPr>
        <p:spPr>
          <a:xfrm>
            <a:off x="1074736" y="1553135"/>
            <a:ext cx="7612200" cy="3136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700"/>
              <a:t>Phase 2:</a:t>
            </a:r>
            <a:endParaRPr sz="1700"/>
          </a:p>
          <a:p>
            <a:pPr marL="457200" lvl="0" indent="-336550" algn="l" rtl="0">
              <a:spcBef>
                <a:spcPts val="2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Defining GUI Structure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Placement of required GUI Components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Importing Trained Model to the Architecture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Defining functionalities to work interactively with the model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Import test image to the architecture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Predict the image as Cat or a dog</a:t>
            </a:r>
            <a:endParaRPr sz="1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 txBox="1">
            <a:spLocks noGrp="1"/>
          </p:cNvSpPr>
          <p:nvPr>
            <p:ph type="title"/>
          </p:nvPr>
        </p:nvSpPr>
        <p:spPr>
          <a:xfrm>
            <a:off x="1074735" y="118851"/>
            <a:ext cx="7612200" cy="1063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Data Preprocessing</a:t>
            </a:r>
            <a:endParaRPr sz="3600"/>
          </a:p>
        </p:txBody>
      </p:sp>
      <p:sp>
        <p:nvSpPr>
          <p:cNvPr id="230" name="Google Shape;230;p37"/>
          <p:cNvSpPr txBox="1">
            <a:spLocks noGrp="1"/>
          </p:cNvSpPr>
          <p:nvPr>
            <p:ph type="body" idx="1"/>
          </p:nvPr>
        </p:nvSpPr>
        <p:spPr>
          <a:xfrm>
            <a:off x="1174950" y="1020537"/>
            <a:ext cx="7612200" cy="328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36550" algn="just" rtl="0">
              <a:spcBef>
                <a:spcPts val="200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/>
              <a:t>Importing the Dataset</a:t>
            </a:r>
            <a:endParaRPr sz="1700" dirty="0"/>
          </a:p>
          <a:p>
            <a:pPr marL="457200" lvl="0" indent="-336550" algn="just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/>
              <a:t>Checking all the images are of valid file type </a:t>
            </a:r>
            <a:r>
              <a:rPr lang="en" sz="1700" dirty="0" err="1"/>
              <a:t>eg</a:t>
            </a:r>
            <a:r>
              <a:rPr lang="en" sz="1700" dirty="0"/>
              <a:t>: .jpg or .JPEG or .PNG</a:t>
            </a:r>
            <a:endParaRPr sz="1700" dirty="0"/>
          </a:p>
          <a:p>
            <a:pPr marL="457200" lvl="0" indent="-336550" algn="just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/>
              <a:t>Splitting the Dataset into Training Validation and Testing</a:t>
            </a:r>
            <a:endParaRPr sz="1700" dirty="0"/>
          </a:p>
          <a:p>
            <a:pPr marL="457200" lvl="0" indent="-336550" algn="just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/>
              <a:t>Converting all the images into RGB mode</a:t>
            </a:r>
            <a:endParaRPr sz="1700" dirty="0"/>
          </a:p>
          <a:p>
            <a:pPr marL="457200" lvl="0" indent="-336550" algn="just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/>
              <a:t>Dividing Images into subdirectories of corresponding class ‘Dog:1’ or ‘Cat:0’</a:t>
            </a:r>
            <a:endParaRPr sz="1700" dirty="0"/>
          </a:p>
          <a:p>
            <a:pPr marL="457200" lvl="0" indent="-336550" algn="just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/>
              <a:t>Resizing the Images to 128x128 Pixel dimension.</a:t>
            </a:r>
            <a:endParaRPr sz="1700" dirty="0"/>
          </a:p>
        </p:txBody>
      </p:sp>
      <p:pic>
        <p:nvPicPr>
          <p:cNvPr id="231" name="Google Shape;23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2375" y="3259275"/>
            <a:ext cx="4616901" cy="160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 txBox="1">
            <a:spLocks noGrp="1"/>
          </p:cNvSpPr>
          <p:nvPr>
            <p:ph type="title"/>
          </p:nvPr>
        </p:nvSpPr>
        <p:spPr>
          <a:xfrm>
            <a:off x="1074735" y="148451"/>
            <a:ext cx="7612200" cy="1063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Data Transformation</a:t>
            </a:r>
            <a:endParaRPr sz="3600"/>
          </a:p>
        </p:txBody>
      </p:sp>
      <p:sp>
        <p:nvSpPr>
          <p:cNvPr id="237" name="Google Shape;237;p38"/>
          <p:cNvSpPr txBox="1">
            <a:spLocks noGrp="1"/>
          </p:cNvSpPr>
          <p:nvPr>
            <p:ph type="body" idx="1"/>
          </p:nvPr>
        </p:nvSpPr>
        <p:spPr>
          <a:xfrm>
            <a:off x="1074735" y="932367"/>
            <a:ext cx="7612200" cy="3136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36550" algn="just" rtl="0">
              <a:spcBef>
                <a:spcPts val="200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/>
              <a:t>Applied Image Augmentation Techniques Such as:</a:t>
            </a:r>
            <a:endParaRPr sz="1700" dirty="0"/>
          </a:p>
          <a:p>
            <a:pPr marL="914400" lvl="1" indent="-336550" algn="just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 dirty="0"/>
              <a:t>Shear = 20%</a:t>
            </a:r>
            <a:endParaRPr sz="1700" dirty="0"/>
          </a:p>
          <a:p>
            <a:pPr marL="914400" lvl="1" indent="-336550" algn="just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 dirty="0"/>
              <a:t>Zoom = 20%</a:t>
            </a:r>
            <a:endParaRPr sz="1700" dirty="0"/>
          </a:p>
          <a:p>
            <a:pPr marL="914400" lvl="1" indent="-336550" algn="just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 dirty="0"/>
              <a:t>Horizontal Flip = Yes</a:t>
            </a:r>
            <a:endParaRPr sz="1700" dirty="0"/>
          </a:p>
          <a:p>
            <a:pPr marL="457200" lvl="0" indent="-336550" algn="just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/>
              <a:t>Transforming Images to structured data containing numerical values</a:t>
            </a:r>
            <a:endParaRPr sz="1700" dirty="0"/>
          </a:p>
          <a:p>
            <a:pPr marL="457200" lvl="0" indent="-336550" algn="just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 err="1"/>
              <a:t>Normalising</a:t>
            </a:r>
            <a:r>
              <a:rPr lang="en" sz="1700" dirty="0"/>
              <a:t> the Numerical values into the scale of 0 to 1</a:t>
            </a:r>
            <a:endParaRPr sz="1700" dirty="0"/>
          </a:p>
          <a:p>
            <a:pPr marL="457200" lvl="0" indent="-336550" algn="just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/>
              <a:t>After Transformation, data has been divided into batches of size 8 for training.</a:t>
            </a:r>
            <a:endParaRPr sz="1700" dirty="0"/>
          </a:p>
          <a:p>
            <a:pPr marL="0" lvl="0" indent="0" algn="just" rtl="0">
              <a:spcBef>
                <a:spcPts val="2000"/>
              </a:spcBef>
              <a:spcAft>
                <a:spcPts val="0"/>
              </a:spcAft>
              <a:buNone/>
            </a:pPr>
            <a:endParaRPr sz="1700" dirty="0"/>
          </a:p>
          <a:p>
            <a:pPr marL="0" lvl="0" indent="0" algn="just" rtl="0">
              <a:spcBef>
                <a:spcPts val="2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38" name="Google Shape;23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3650" y="3261475"/>
            <a:ext cx="4601576" cy="176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>
            <a:spLocks noGrp="1"/>
          </p:cNvSpPr>
          <p:nvPr>
            <p:ph type="title"/>
          </p:nvPr>
        </p:nvSpPr>
        <p:spPr>
          <a:xfrm>
            <a:off x="1074735" y="135801"/>
            <a:ext cx="7612200" cy="1063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Model Architecture</a:t>
            </a:r>
            <a:endParaRPr/>
          </a:p>
        </p:txBody>
      </p:sp>
      <p:sp>
        <p:nvSpPr>
          <p:cNvPr id="244" name="Google Shape;244;p39"/>
          <p:cNvSpPr txBox="1">
            <a:spLocks noGrp="1"/>
          </p:cNvSpPr>
          <p:nvPr>
            <p:ph type="body" idx="1"/>
          </p:nvPr>
        </p:nvSpPr>
        <p:spPr>
          <a:xfrm>
            <a:off x="1074735" y="1003500"/>
            <a:ext cx="7612200" cy="3136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36550" algn="l" rtl="0">
              <a:spcBef>
                <a:spcPts val="200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/>
              <a:t>Defining Sequential Model from </a:t>
            </a:r>
            <a:r>
              <a:rPr lang="en" sz="1700" dirty="0" err="1"/>
              <a:t>Keras</a:t>
            </a:r>
            <a:r>
              <a:rPr lang="en" sz="1700" dirty="0"/>
              <a:t> Library and Adding the following components:</a:t>
            </a:r>
            <a:endParaRPr sz="17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 dirty="0"/>
              <a:t>Input layer with matching input image size of 128x128</a:t>
            </a:r>
            <a:endParaRPr sz="17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 dirty="0"/>
              <a:t>2 Convolutional Layers with 32 filters and 2x2 Window size</a:t>
            </a:r>
            <a:endParaRPr sz="17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 dirty="0"/>
              <a:t>2 Max Pool layers with 2x2 window size</a:t>
            </a:r>
            <a:endParaRPr sz="17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 dirty="0"/>
              <a:t>1 Flatten Layer that converts into 1D Vector</a:t>
            </a:r>
            <a:endParaRPr sz="17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 dirty="0"/>
              <a:t>Dropout Function with 0.5 factor</a:t>
            </a:r>
            <a:endParaRPr sz="1700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 dirty="0"/>
              <a:t>Dense Layer with 256 Neurons</a:t>
            </a:r>
            <a:endParaRPr sz="1700" dirty="0"/>
          </a:p>
        </p:txBody>
      </p:sp>
      <p:pic>
        <p:nvPicPr>
          <p:cNvPr id="245" name="Google Shape;2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3050" y="3517700"/>
            <a:ext cx="4510151" cy="145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>
            <a:spLocks noGrp="1"/>
          </p:cNvSpPr>
          <p:nvPr>
            <p:ph type="title"/>
          </p:nvPr>
        </p:nvSpPr>
        <p:spPr>
          <a:xfrm>
            <a:off x="1074735" y="59601"/>
            <a:ext cx="7612200" cy="1063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Model Building</a:t>
            </a:r>
            <a:endParaRPr sz="3600"/>
          </a:p>
        </p:txBody>
      </p:sp>
      <p:sp>
        <p:nvSpPr>
          <p:cNvPr id="251" name="Google Shape;251;p40"/>
          <p:cNvSpPr txBox="1">
            <a:spLocks noGrp="1"/>
          </p:cNvSpPr>
          <p:nvPr>
            <p:ph type="body" idx="1"/>
          </p:nvPr>
        </p:nvSpPr>
        <p:spPr>
          <a:xfrm>
            <a:off x="1074735" y="812709"/>
            <a:ext cx="7612200" cy="3136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36550" algn="just" rtl="0">
              <a:spcBef>
                <a:spcPts val="200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/>
              <a:t>The data suitable for training and validation is generated by  </a:t>
            </a:r>
            <a:r>
              <a:rPr lang="en" sz="1700" dirty="0" err="1"/>
              <a:t>keras</a:t>
            </a:r>
            <a:r>
              <a:rPr lang="en" sz="1700" dirty="0"/>
              <a:t> </a:t>
            </a:r>
            <a:r>
              <a:rPr lang="en" sz="1700" dirty="0" err="1"/>
              <a:t>ImageDataGenerator</a:t>
            </a:r>
            <a:r>
              <a:rPr lang="en" sz="1700" dirty="0"/>
              <a:t>() function.</a:t>
            </a:r>
            <a:endParaRPr sz="1700" dirty="0"/>
          </a:p>
          <a:p>
            <a:pPr marL="457200" lvl="0" indent="-336550" algn="just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/>
              <a:t>For Model Building following components are defined:</a:t>
            </a:r>
            <a:endParaRPr sz="1700" dirty="0"/>
          </a:p>
          <a:p>
            <a:pPr marL="914400" lvl="1" indent="-336550" algn="just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 dirty="0"/>
              <a:t>Stochastic Gradient Descent Optimizer</a:t>
            </a:r>
            <a:endParaRPr sz="1700" dirty="0"/>
          </a:p>
          <a:p>
            <a:pPr marL="914400" lvl="1" indent="-336550" algn="just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 dirty="0"/>
              <a:t>Learning rate as 0.001</a:t>
            </a:r>
            <a:endParaRPr sz="1700" dirty="0"/>
          </a:p>
          <a:p>
            <a:pPr marL="914400" lvl="1" indent="-336550" algn="just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 dirty="0"/>
              <a:t>Cross Entropy as Loss Function</a:t>
            </a:r>
            <a:endParaRPr sz="1700" dirty="0"/>
          </a:p>
          <a:p>
            <a:pPr marL="914400" lvl="1" indent="-336550" algn="just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 dirty="0"/>
              <a:t>Number Training Epochs as 20</a:t>
            </a:r>
            <a:endParaRPr sz="1700" dirty="0"/>
          </a:p>
          <a:p>
            <a:pPr marL="457200" lvl="0" indent="-336550" algn="just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/>
              <a:t>All the above parameters are given to </a:t>
            </a:r>
            <a:r>
              <a:rPr lang="en" sz="1700" dirty="0" err="1"/>
              <a:t>Model.fit</a:t>
            </a:r>
            <a:r>
              <a:rPr lang="en" sz="1700" dirty="0"/>
              <a:t>() function for training.</a:t>
            </a:r>
            <a:endParaRPr sz="1700" dirty="0"/>
          </a:p>
          <a:p>
            <a:pPr marL="457200" lvl="0" indent="-336550" algn="just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/>
              <a:t>Training &amp; Validation Accuracies and Loss are Retrieved for </a:t>
            </a:r>
            <a:r>
              <a:rPr lang="en" sz="1700" dirty="0" err="1"/>
              <a:t>Montioring</a:t>
            </a:r>
            <a:r>
              <a:rPr lang="en" sz="1700" dirty="0"/>
              <a:t> Underfitting or Over Fitting Issues</a:t>
            </a:r>
            <a:endParaRPr sz="1700" dirty="0"/>
          </a:p>
        </p:txBody>
      </p:sp>
      <p:pic>
        <p:nvPicPr>
          <p:cNvPr id="252" name="Google Shape;2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925" y="3856825"/>
            <a:ext cx="5143501" cy="106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>
            <a:spLocks noGrp="1"/>
          </p:cNvSpPr>
          <p:nvPr>
            <p:ph type="title"/>
          </p:nvPr>
        </p:nvSpPr>
        <p:spPr>
          <a:xfrm>
            <a:off x="1074735" y="59601"/>
            <a:ext cx="7612200" cy="1063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Testing</a:t>
            </a:r>
            <a:endParaRPr sz="3600"/>
          </a:p>
        </p:txBody>
      </p:sp>
      <p:sp>
        <p:nvSpPr>
          <p:cNvPr id="258" name="Google Shape;258;p41"/>
          <p:cNvSpPr txBox="1">
            <a:spLocks noGrp="1"/>
          </p:cNvSpPr>
          <p:nvPr>
            <p:ph type="body" idx="1"/>
          </p:nvPr>
        </p:nvSpPr>
        <p:spPr>
          <a:xfrm>
            <a:off x="1015611" y="923990"/>
            <a:ext cx="7612200" cy="3136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100"/>
              <a:buChar char="●"/>
            </a:pPr>
            <a:r>
              <a:rPr lang="en" sz="1700" dirty="0"/>
              <a:t>Using OS library we iterate through Images in test dataset using for loop</a:t>
            </a:r>
            <a:endParaRPr sz="1700" dirty="0"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700" dirty="0"/>
              <a:t>Using </a:t>
            </a:r>
            <a:r>
              <a:rPr lang="en" sz="1700" dirty="0" err="1"/>
              <a:t>keras</a:t>
            </a:r>
            <a:r>
              <a:rPr lang="en" sz="1700" dirty="0"/>
              <a:t> </a:t>
            </a:r>
            <a:r>
              <a:rPr lang="en" sz="1700" dirty="0" err="1"/>
              <a:t>load_img</a:t>
            </a:r>
            <a:r>
              <a:rPr lang="en" sz="1700" dirty="0"/>
              <a:t>() we resize the image based on input size</a:t>
            </a:r>
            <a:endParaRPr sz="1700" dirty="0"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700" dirty="0"/>
              <a:t>Using </a:t>
            </a:r>
            <a:r>
              <a:rPr lang="en" sz="1700" dirty="0" err="1"/>
              <a:t>np.array</a:t>
            </a:r>
            <a:r>
              <a:rPr lang="en" sz="1700" dirty="0"/>
              <a:t>() we retrieve structured values of images and </a:t>
            </a:r>
            <a:r>
              <a:rPr lang="en" sz="1700" dirty="0" err="1"/>
              <a:t>normalise</a:t>
            </a:r>
            <a:r>
              <a:rPr lang="en" sz="1700" dirty="0"/>
              <a:t> values in between 0 and 1</a:t>
            </a:r>
            <a:endParaRPr sz="1700" dirty="0"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700" dirty="0"/>
              <a:t>Using </a:t>
            </a:r>
            <a:r>
              <a:rPr lang="en" sz="1700" dirty="0" err="1"/>
              <a:t>Model.predict</a:t>
            </a:r>
            <a:r>
              <a:rPr lang="en" sz="1700" dirty="0"/>
              <a:t>() function we predict the probabilities</a:t>
            </a:r>
            <a:endParaRPr sz="1700" dirty="0"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700" dirty="0"/>
              <a:t>We keep cutoff value to 0.5, if probability &gt;= 0.5 it is classified to ‘Dog’, else ‘Cat’</a:t>
            </a:r>
            <a:endParaRPr sz="1700" dirty="0"/>
          </a:p>
        </p:txBody>
      </p:sp>
      <p:pic>
        <p:nvPicPr>
          <p:cNvPr id="259" name="Google Shape;25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100" y="3212225"/>
            <a:ext cx="4512876" cy="175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 txBox="1">
            <a:spLocks noGrp="1"/>
          </p:cNvSpPr>
          <p:nvPr>
            <p:ph type="title"/>
          </p:nvPr>
        </p:nvSpPr>
        <p:spPr>
          <a:xfrm>
            <a:off x="1074735" y="99076"/>
            <a:ext cx="7612200" cy="1063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Model Performance</a:t>
            </a:r>
            <a:endParaRPr sz="3600"/>
          </a:p>
        </p:txBody>
      </p:sp>
      <p:sp>
        <p:nvSpPr>
          <p:cNvPr id="265" name="Google Shape;265;p42"/>
          <p:cNvSpPr txBox="1">
            <a:spLocks noGrp="1"/>
          </p:cNvSpPr>
          <p:nvPr>
            <p:ph type="body" idx="1"/>
          </p:nvPr>
        </p:nvSpPr>
        <p:spPr>
          <a:xfrm>
            <a:off x="907568" y="1003500"/>
            <a:ext cx="7612200" cy="3136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98450" algn="l" rtl="0">
              <a:spcBef>
                <a:spcPts val="2000"/>
              </a:spcBef>
              <a:spcAft>
                <a:spcPts val="0"/>
              </a:spcAft>
              <a:buSzPts val="1100"/>
              <a:buChar char="●"/>
            </a:pPr>
            <a:r>
              <a:rPr lang="en" sz="1700" dirty="0"/>
              <a:t>Using Ground Truth and Predicted Labels we calculate TP,FP,TN,FN</a:t>
            </a:r>
            <a:endParaRPr sz="1700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700" dirty="0"/>
              <a:t>To depict model’s performance we retrieve accuracy, precision, recall and f1 score values</a:t>
            </a:r>
            <a:endParaRPr sz="1700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700" dirty="0"/>
              <a:t>Using </a:t>
            </a:r>
            <a:r>
              <a:rPr lang="en" sz="1700" dirty="0" err="1"/>
              <a:t>sklearn.metrics</a:t>
            </a:r>
            <a:r>
              <a:rPr lang="en" sz="1700" dirty="0"/>
              <a:t> we retrieve classification report and confusion matrix</a:t>
            </a:r>
            <a:endParaRPr sz="1700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700" dirty="0"/>
              <a:t>We </a:t>
            </a:r>
            <a:r>
              <a:rPr lang="en" sz="1700" dirty="0" err="1"/>
              <a:t>visualise</a:t>
            </a:r>
            <a:r>
              <a:rPr lang="en" sz="1700" dirty="0"/>
              <a:t> these results using matplotlib.</a:t>
            </a:r>
            <a:endParaRPr sz="1700" dirty="0"/>
          </a:p>
        </p:txBody>
      </p:sp>
      <p:pic>
        <p:nvPicPr>
          <p:cNvPr id="266" name="Google Shape;26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050" y="3074250"/>
            <a:ext cx="4167301" cy="169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0975" y="3074250"/>
            <a:ext cx="3330475" cy="169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3"/>
          <p:cNvSpPr txBox="1">
            <a:spLocks noGrp="1"/>
          </p:cNvSpPr>
          <p:nvPr>
            <p:ph type="title"/>
          </p:nvPr>
        </p:nvSpPr>
        <p:spPr>
          <a:xfrm>
            <a:off x="1064885" y="59751"/>
            <a:ext cx="7612200" cy="1063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GUI Design</a:t>
            </a:r>
            <a:endParaRPr sz="3600"/>
          </a:p>
        </p:txBody>
      </p:sp>
      <p:sp>
        <p:nvSpPr>
          <p:cNvPr id="273" name="Google Shape;273;p43"/>
          <p:cNvSpPr txBox="1">
            <a:spLocks noGrp="1"/>
          </p:cNvSpPr>
          <p:nvPr>
            <p:ph type="body" idx="1"/>
          </p:nvPr>
        </p:nvSpPr>
        <p:spPr>
          <a:xfrm>
            <a:off x="877650" y="806425"/>
            <a:ext cx="7612200" cy="3136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98450" algn="l" rtl="0">
              <a:spcBef>
                <a:spcPts val="2000"/>
              </a:spcBef>
              <a:spcAft>
                <a:spcPts val="0"/>
              </a:spcAft>
              <a:buSzPts val="1100"/>
              <a:buChar char="●"/>
            </a:pPr>
            <a:r>
              <a:rPr lang="en" sz="1700" dirty="0"/>
              <a:t>Using </a:t>
            </a:r>
            <a:r>
              <a:rPr lang="en" sz="1700" dirty="0" err="1"/>
              <a:t>Tkinter</a:t>
            </a:r>
            <a:r>
              <a:rPr lang="en" sz="1700" dirty="0"/>
              <a:t> Library we define GUI architecture</a:t>
            </a:r>
            <a:endParaRPr sz="1700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700" dirty="0"/>
              <a:t>We set structure size 400x400 pixels</a:t>
            </a:r>
            <a:endParaRPr sz="1700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700" dirty="0"/>
              <a:t>We add GUI components such as Labels for adding text or Image elements, buttons for invoking functions.</a:t>
            </a:r>
            <a:endParaRPr sz="1700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700" dirty="0"/>
              <a:t>Adding functionalities such as upload Image, testing and prediction to make UI interactive</a:t>
            </a:r>
            <a:endParaRPr sz="1700" dirty="0"/>
          </a:p>
        </p:txBody>
      </p:sp>
      <p:pic>
        <p:nvPicPr>
          <p:cNvPr id="274" name="Google Shape;27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650" y="2768825"/>
            <a:ext cx="3743624" cy="193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7625" y="2768825"/>
            <a:ext cx="3960774" cy="1724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 txBox="1">
            <a:spLocks noGrp="1"/>
          </p:cNvSpPr>
          <p:nvPr>
            <p:ph type="title"/>
          </p:nvPr>
        </p:nvSpPr>
        <p:spPr>
          <a:xfrm>
            <a:off x="1074735" y="59601"/>
            <a:ext cx="7612200" cy="1063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GUI Design</a:t>
            </a:r>
            <a:endParaRPr/>
          </a:p>
        </p:txBody>
      </p:sp>
      <p:sp>
        <p:nvSpPr>
          <p:cNvPr id="281" name="Google Shape;281;p44"/>
          <p:cNvSpPr txBox="1">
            <a:spLocks noGrp="1"/>
          </p:cNvSpPr>
          <p:nvPr>
            <p:ph type="body" idx="1"/>
          </p:nvPr>
        </p:nvSpPr>
        <p:spPr>
          <a:xfrm>
            <a:off x="967887" y="914825"/>
            <a:ext cx="7612200" cy="3136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98450" algn="l" rtl="0">
              <a:spcBef>
                <a:spcPts val="2000"/>
              </a:spcBef>
              <a:spcAft>
                <a:spcPts val="0"/>
              </a:spcAft>
              <a:buSzPts val="1100"/>
              <a:buChar char="●"/>
            </a:pPr>
            <a:r>
              <a:rPr lang="en" sz="1700" dirty="0"/>
              <a:t>Importing Trained CNN model into the prediction functionality</a:t>
            </a:r>
            <a:endParaRPr sz="1700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700" dirty="0"/>
              <a:t>Uploading the Test Image and classifying the image using </a:t>
            </a:r>
            <a:r>
              <a:rPr lang="en" sz="1700" dirty="0" err="1"/>
              <a:t>model.predict</a:t>
            </a:r>
            <a:r>
              <a:rPr lang="en" sz="1700" dirty="0"/>
              <a:t>()</a:t>
            </a:r>
            <a:endParaRPr sz="1700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700" dirty="0"/>
              <a:t>Integrating the functionalities with components so that image and predicted label is displayed on GUI.</a:t>
            </a:r>
            <a:endParaRPr sz="1700" dirty="0"/>
          </a:p>
        </p:txBody>
      </p:sp>
      <p:pic>
        <p:nvPicPr>
          <p:cNvPr id="282" name="Google Shape;28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725" y="2571750"/>
            <a:ext cx="3615524" cy="221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725" y="2660425"/>
            <a:ext cx="3970974" cy="205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>
            <a:spLocks noGrp="1"/>
          </p:cNvSpPr>
          <p:nvPr>
            <p:ph type="title"/>
          </p:nvPr>
        </p:nvSpPr>
        <p:spPr>
          <a:xfrm>
            <a:off x="995910" y="99151"/>
            <a:ext cx="7612200" cy="1063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Visualisations</a:t>
            </a:r>
            <a:endParaRPr sz="3600"/>
          </a:p>
        </p:txBody>
      </p:sp>
      <p:pic>
        <p:nvPicPr>
          <p:cNvPr id="289" name="Google Shape;28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963" y="1181575"/>
            <a:ext cx="3547224" cy="214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5"/>
          <p:cNvSpPr txBox="1"/>
          <p:nvPr/>
        </p:nvSpPr>
        <p:spPr>
          <a:xfrm>
            <a:off x="1054275" y="3329650"/>
            <a:ext cx="7685700" cy="18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ook Antiqua"/>
              <a:buChar char="●"/>
            </a:pPr>
            <a:r>
              <a:rPr lang="en" sz="16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From ‘No of Epochs vs Accuracy’ Plot we depict that as number of epochs are increasing Training and Validation Accuracies are also increasing gradually</a:t>
            </a:r>
            <a:endParaRPr sz="160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ook Antiqua"/>
              <a:buChar char="●"/>
            </a:pPr>
            <a:r>
              <a:rPr lang="en" sz="16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We can also depict that these two accuracies are almost same in all epochs</a:t>
            </a:r>
            <a:endParaRPr sz="160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ook Antiqua"/>
              <a:buChar char="●"/>
            </a:pPr>
            <a:r>
              <a:rPr lang="en" sz="16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Similarly we can also see the same pattern in ‘No. of Epochs vs Loss’ Plot but loss is inversely proportional to no. of epochs</a:t>
            </a:r>
            <a:endParaRPr sz="160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id="291" name="Google Shape;29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6475" y="1181575"/>
            <a:ext cx="3814529" cy="214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>
            <a:spLocks noGrp="1"/>
          </p:cNvSpPr>
          <p:nvPr>
            <p:ph type="sldNum" idx="12"/>
          </p:nvPr>
        </p:nvSpPr>
        <p:spPr>
          <a:xfrm>
            <a:off x="4305300" y="4569813"/>
            <a:ext cx="533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69" name="Google Shape;169;p28"/>
          <p:cNvSpPr txBox="1">
            <a:spLocks noGrp="1"/>
          </p:cNvSpPr>
          <p:nvPr>
            <p:ph type="title"/>
          </p:nvPr>
        </p:nvSpPr>
        <p:spPr>
          <a:xfrm>
            <a:off x="778476" y="599164"/>
            <a:ext cx="8365524" cy="679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16632"/>
              </a:buClr>
              <a:buSzPts val="2400"/>
              <a:buFont typeface="Book Antiqua"/>
              <a:buNone/>
            </a:pPr>
            <a:r>
              <a:rPr lang="en" sz="2600"/>
              <a:t>Cats vs Dogs Classification using CNN Python Keras</a:t>
            </a:r>
            <a:br>
              <a:rPr lang="en" sz="5000"/>
            </a:br>
            <a:br>
              <a:rPr lang="en" sz="1550"/>
            </a:br>
            <a:endParaRPr sz="1550"/>
          </a:p>
        </p:txBody>
      </p:sp>
      <p:sp>
        <p:nvSpPr>
          <p:cNvPr id="170" name="Google Shape;170;p28"/>
          <p:cNvSpPr txBox="1">
            <a:spLocks noGrp="1"/>
          </p:cNvSpPr>
          <p:nvPr>
            <p:ph type="body" idx="1"/>
          </p:nvPr>
        </p:nvSpPr>
        <p:spPr>
          <a:xfrm>
            <a:off x="1469086" y="1653186"/>
            <a:ext cx="3369600" cy="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" b="1">
                <a:latin typeface="Book Antiqua"/>
                <a:ea typeface="Book Antiqua"/>
                <a:cs typeface="Book Antiqua"/>
                <a:sym typeface="Book Antiqua"/>
              </a:rPr>
              <a:t>Group Information</a:t>
            </a:r>
            <a:endParaRPr/>
          </a:p>
        </p:txBody>
      </p:sp>
      <p:sp>
        <p:nvSpPr>
          <p:cNvPr id="171" name="Google Shape;171;p28"/>
          <p:cNvSpPr/>
          <p:nvPr/>
        </p:nvSpPr>
        <p:spPr>
          <a:xfrm rot="10800000" flipH="1">
            <a:off x="903125" y="1278576"/>
            <a:ext cx="7772400" cy="20700"/>
          </a:xfrm>
          <a:prstGeom prst="rect">
            <a:avLst/>
          </a:prstGeom>
          <a:solidFill>
            <a:srgbClr val="0166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9B820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172" name="Google Shape;172;p28"/>
          <p:cNvSpPr txBox="1"/>
          <p:nvPr/>
        </p:nvSpPr>
        <p:spPr>
          <a:xfrm>
            <a:off x="1469086" y="2266380"/>
            <a:ext cx="6899700" cy="2238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37150" rIns="91425" bIns="13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Group Number - 4 </a:t>
            </a:r>
            <a:endParaRPr/>
          </a:p>
          <a:p>
            <a:pPr marL="342900" marR="0" lvl="1" indent="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Group Members:</a:t>
            </a:r>
            <a:endParaRPr/>
          </a:p>
          <a:p>
            <a:pPr marL="457200" marR="0" lvl="0" indent="-33020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ook Antiqua"/>
              <a:buChar char="●"/>
            </a:pPr>
            <a:r>
              <a:rPr lang="en" sz="16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Praneeth Ravirala (G01448129)</a:t>
            </a:r>
            <a:endParaRPr/>
          </a:p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ook Antiqua"/>
              <a:buChar char="●"/>
            </a:pPr>
            <a:r>
              <a:rPr lang="en" sz="16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Shalvi Sanjay Lale (G01419005)</a:t>
            </a:r>
            <a:endParaRPr/>
          </a:p>
          <a:p>
            <a:pPr marL="349250" marR="0" lvl="1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endParaRPr sz="1600" b="0" i="0" u="none" strike="noStrike" cap="none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6"/>
          <p:cNvSpPr txBox="1">
            <a:spLocks noGrp="1"/>
          </p:cNvSpPr>
          <p:nvPr>
            <p:ph type="title"/>
          </p:nvPr>
        </p:nvSpPr>
        <p:spPr>
          <a:xfrm>
            <a:off x="1074735" y="138576"/>
            <a:ext cx="7612200" cy="1063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Visualisations</a:t>
            </a:r>
            <a:endParaRPr sz="3600"/>
          </a:p>
        </p:txBody>
      </p:sp>
      <p:pic>
        <p:nvPicPr>
          <p:cNvPr id="297" name="Google Shape;29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375" y="1394900"/>
            <a:ext cx="6892902" cy="145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6"/>
          <p:cNvSpPr txBox="1"/>
          <p:nvPr/>
        </p:nvSpPr>
        <p:spPr>
          <a:xfrm>
            <a:off x="936050" y="2935100"/>
            <a:ext cx="7981200" cy="23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Book Antiqua"/>
              <a:buChar char="●"/>
            </a:pPr>
            <a:r>
              <a:rPr lang="en" sz="17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At the end of 20th Epoch we can see that Training and Validation accuracies are around 80% indicating the model is not overfit and underfit</a:t>
            </a:r>
            <a:endParaRPr sz="170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Book Antiqua"/>
              <a:buChar char="●"/>
            </a:pPr>
            <a:r>
              <a:rPr lang="en" sz="17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We can also depict that defined learning rate of 0.001 is quite good for our architecture</a:t>
            </a:r>
            <a:endParaRPr sz="170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Book Antiqua"/>
              <a:buChar char="●"/>
            </a:pPr>
            <a:r>
              <a:rPr lang="en" sz="17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In overall we can conclude that the model is well efficient in learning the underlying relationships among image features during training</a:t>
            </a:r>
            <a:endParaRPr sz="170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150" y="1531800"/>
            <a:ext cx="3248675" cy="174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8375" y="1531800"/>
            <a:ext cx="4032075" cy="17458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7"/>
          <p:cNvSpPr txBox="1"/>
          <p:nvPr/>
        </p:nvSpPr>
        <p:spPr>
          <a:xfrm>
            <a:off x="916450" y="3356775"/>
            <a:ext cx="8079900" cy="26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Book Antiqua"/>
              <a:buChar char="●"/>
            </a:pPr>
            <a:r>
              <a:rPr lang="en" sz="17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We can see that all metric scores are greater than 75% depicting that Our proposed CNN model is well efficient in classifying the test images to its respective class ‘1:Dog’ and ‘0:Cat’.</a:t>
            </a:r>
            <a:endParaRPr sz="170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Book Antiqua"/>
              <a:buChar char="●"/>
            </a:pPr>
            <a:r>
              <a:rPr lang="en" sz="17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We can also check that test instances are almost equal indicating the data is balanced, and the performance values are also not skewed by the imbalance.</a:t>
            </a:r>
            <a:endParaRPr sz="170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306" name="Google Shape;306;p47"/>
          <p:cNvSpPr txBox="1">
            <a:spLocks noGrp="1"/>
          </p:cNvSpPr>
          <p:nvPr>
            <p:ph type="title"/>
          </p:nvPr>
        </p:nvSpPr>
        <p:spPr>
          <a:xfrm>
            <a:off x="1074735" y="138576"/>
            <a:ext cx="7612200" cy="1063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Visualisations</a:t>
            </a:r>
            <a:endParaRPr sz="3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>
            <a:spLocks noGrp="1"/>
          </p:cNvSpPr>
          <p:nvPr>
            <p:ph type="title"/>
          </p:nvPr>
        </p:nvSpPr>
        <p:spPr>
          <a:xfrm>
            <a:off x="1074735" y="148451"/>
            <a:ext cx="7612200" cy="1063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Predictions</a:t>
            </a:r>
            <a:endParaRPr sz="3600"/>
          </a:p>
        </p:txBody>
      </p:sp>
      <p:pic>
        <p:nvPicPr>
          <p:cNvPr id="312" name="Google Shape;312;p48"/>
          <p:cNvPicPr preferRelativeResize="0"/>
          <p:nvPr/>
        </p:nvPicPr>
        <p:blipFill rotWithShape="1">
          <a:blip r:embed="rId3">
            <a:alphaModFix/>
          </a:blip>
          <a:srcRect b="20089"/>
          <a:stretch/>
        </p:blipFill>
        <p:spPr>
          <a:xfrm>
            <a:off x="1433500" y="1438800"/>
            <a:ext cx="3064001" cy="172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8"/>
          <p:cNvPicPr preferRelativeResize="0"/>
          <p:nvPr/>
        </p:nvPicPr>
        <p:blipFill rotWithShape="1">
          <a:blip r:embed="rId4">
            <a:alphaModFix/>
          </a:blip>
          <a:srcRect b="21862"/>
          <a:stretch/>
        </p:blipFill>
        <p:spPr>
          <a:xfrm>
            <a:off x="5163600" y="1399050"/>
            <a:ext cx="3008049" cy="16553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8"/>
          <p:cNvSpPr txBox="1"/>
          <p:nvPr/>
        </p:nvSpPr>
        <p:spPr>
          <a:xfrm>
            <a:off x="876950" y="3241775"/>
            <a:ext cx="8188200" cy="1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Book Antiqua"/>
              <a:buChar char="●"/>
            </a:pPr>
            <a:r>
              <a:rPr lang="en" sz="17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When we click upload button, it asks to upload the Image and displaying on the screen.</a:t>
            </a:r>
            <a:endParaRPr sz="170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Book Antiqua"/>
              <a:buChar char="●"/>
            </a:pPr>
            <a:r>
              <a:rPr lang="en" sz="17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When we click the predict button, it is invoking prediction function and returning the classified result as ‘Cat or Dog’</a:t>
            </a:r>
            <a:endParaRPr sz="170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Book Antiqua"/>
              <a:buChar char="●"/>
            </a:pPr>
            <a:r>
              <a:rPr lang="en" sz="17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We can conclude from above results that our designed GUI is well efficient in interacting with the functionalities, displaying the image and class results.</a:t>
            </a:r>
            <a:endParaRPr sz="170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 txBox="1">
            <a:spLocks noGrp="1"/>
          </p:cNvSpPr>
          <p:nvPr>
            <p:ph type="title"/>
          </p:nvPr>
        </p:nvSpPr>
        <p:spPr>
          <a:xfrm>
            <a:off x="1074735" y="138576"/>
            <a:ext cx="7612200" cy="1063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Challenges Faced</a:t>
            </a:r>
            <a:endParaRPr sz="3600"/>
          </a:p>
        </p:txBody>
      </p:sp>
      <p:sp>
        <p:nvSpPr>
          <p:cNvPr id="320" name="Google Shape;320;p49"/>
          <p:cNvSpPr txBox="1">
            <a:spLocks noGrp="1"/>
          </p:cNvSpPr>
          <p:nvPr>
            <p:ph type="body" idx="1"/>
          </p:nvPr>
        </p:nvSpPr>
        <p:spPr>
          <a:xfrm>
            <a:off x="1074736" y="1553135"/>
            <a:ext cx="7612200" cy="3136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36550" algn="l" rtl="0">
              <a:spcBef>
                <a:spcPts val="2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There are Hardware Constraints where CPU is taking long time for training and GPU has limited computing resources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Finding optimal values for learning rate, dropout for training based on our architecture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Finding right number of Convolutional, pooling, dense layers, neurons required for training with our dataset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Finding Efficient loss function and optimizer for classification task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Handling Overfit and Underfit Issues by checking loss and accuracy curves.</a:t>
            </a:r>
            <a:endParaRPr sz="17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0"/>
          <p:cNvSpPr txBox="1">
            <a:spLocks noGrp="1"/>
          </p:cNvSpPr>
          <p:nvPr>
            <p:ph type="title"/>
          </p:nvPr>
        </p:nvSpPr>
        <p:spPr>
          <a:xfrm>
            <a:off x="1074735" y="167601"/>
            <a:ext cx="7612200" cy="1063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Key Learnings</a:t>
            </a:r>
            <a:endParaRPr sz="3600"/>
          </a:p>
        </p:txBody>
      </p:sp>
      <p:sp>
        <p:nvSpPr>
          <p:cNvPr id="326" name="Google Shape;326;p50"/>
          <p:cNvSpPr txBox="1">
            <a:spLocks noGrp="1"/>
          </p:cNvSpPr>
          <p:nvPr>
            <p:ph type="body" idx="1"/>
          </p:nvPr>
        </p:nvSpPr>
        <p:spPr>
          <a:xfrm>
            <a:off x="1074725" y="1553125"/>
            <a:ext cx="7744200" cy="3136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36550" algn="just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Mastering data preprocessing techniques such as augmentation, normalization, and resizing to enhance model generalization.</a:t>
            </a:r>
            <a:endParaRPr sz="1700"/>
          </a:p>
          <a:p>
            <a:pPr marL="457200" lvl="0" indent="-3365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Building and training the model with Keras and TensorFlow highlighted the importance of optimizing hyperparameters and monitoring accuracy to balance underfitting and overfitting.</a:t>
            </a:r>
            <a:endParaRPr sz="1700"/>
          </a:p>
          <a:p>
            <a:pPr marL="457200" lvl="0" indent="-3365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evaluation of performance metrics, including precision, recall, and F1-score, reinforced the understanding of model effectiveness. </a:t>
            </a:r>
            <a:endParaRPr sz="1700"/>
          </a:p>
          <a:p>
            <a:pPr marL="457200" lvl="0" indent="-3365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Deploying the model via a user-friendly GUI using Tkinter demonstrated practical skills in integrating deep learning models with interactive applications.</a:t>
            </a:r>
            <a:endParaRPr sz="17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1"/>
          <p:cNvSpPr txBox="1">
            <a:spLocks noGrp="1"/>
          </p:cNvSpPr>
          <p:nvPr>
            <p:ph type="title"/>
          </p:nvPr>
        </p:nvSpPr>
        <p:spPr>
          <a:xfrm>
            <a:off x="1074735" y="206901"/>
            <a:ext cx="7612200" cy="1063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Future Enhancements</a:t>
            </a:r>
            <a:endParaRPr sz="3600"/>
          </a:p>
        </p:txBody>
      </p:sp>
      <p:sp>
        <p:nvSpPr>
          <p:cNvPr id="332" name="Google Shape;332;p51"/>
          <p:cNvSpPr txBox="1">
            <a:spLocks noGrp="1"/>
          </p:cNvSpPr>
          <p:nvPr>
            <p:ph type="body" idx="1"/>
          </p:nvPr>
        </p:nvSpPr>
        <p:spPr>
          <a:xfrm>
            <a:off x="1074736" y="1553135"/>
            <a:ext cx="7612200" cy="3136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3782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720"/>
              <a:buChar char="●"/>
            </a:pPr>
            <a:r>
              <a:rPr lang="en" sz="1720"/>
              <a:t>Implement Pre-Trained CNN models such as VGG16, VGG19, RESNET50 and fine tuning with our dataset to get higher performances</a:t>
            </a:r>
            <a:endParaRPr sz="1720"/>
          </a:p>
          <a:p>
            <a:pPr marL="457200" lvl="0" indent="-3378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20"/>
              <a:buChar char="●"/>
            </a:pPr>
            <a:r>
              <a:rPr lang="en" sz="1720"/>
              <a:t>Adding More number of Convolutional layers and filters helps us to capture more details in our architecture</a:t>
            </a:r>
            <a:endParaRPr sz="1720"/>
          </a:p>
          <a:p>
            <a:pPr marL="457200" lvl="0" indent="-3378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20"/>
              <a:buChar char="●"/>
            </a:pPr>
            <a:r>
              <a:rPr lang="en" sz="1720"/>
              <a:t>Using Ensemble techniques where we combine multiple deep learning architectures based on our classification task and dataset.</a:t>
            </a:r>
            <a:endParaRPr sz="1720"/>
          </a:p>
          <a:p>
            <a:pPr marL="457200" lvl="0" indent="-3378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20"/>
              <a:buChar char="●"/>
            </a:pPr>
            <a:r>
              <a:rPr lang="en" sz="1720"/>
              <a:t>Improvement of GUI Structure by adding more components and Graphical features such as colors.</a:t>
            </a:r>
            <a:endParaRPr sz="1720"/>
          </a:p>
          <a:p>
            <a:pPr marL="457200" lvl="0" indent="-3378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20"/>
              <a:buChar char="●"/>
            </a:pPr>
            <a:r>
              <a:rPr lang="en" sz="1720"/>
              <a:t>Packaging GUI and Model file together using pyinstaller and creating single executable file which is easily portable between systems.</a:t>
            </a:r>
            <a:endParaRPr sz="172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2"/>
          <p:cNvSpPr txBox="1">
            <a:spLocks noGrp="1"/>
          </p:cNvSpPr>
          <p:nvPr>
            <p:ph type="title"/>
          </p:nvPr>
        </p:nvSpPr>
        <p:spPr>
          <a:xfrm>
            <a:off x="1074735" y="167626"/>
            <a:ext cx="7612200" cy="1063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Conclusion</a:t>
            </a:r>
            <a:endParaRPr sz="3600"/>
          </a:p>
        </p:txBody>
      </p:sp>
      <p:sp>
        <p:nvSpPr>
          <p:cNvPr id="338" name="Google Shape;338;p52"/>
          <p:cNvSpPr txBox="1">
            <a:spLocks noGrp="1"/>
          </p:cNvSpPr>
          <p:nvPr>
            <p:ph type="body" idx="1"/>
          </p:nvPr>
        </p:nvSpPr>
        <p:spPr>
          <a:xfrm>
            <a:off x="998525" y="1427225"/>
            <a:ext cx="7821900" cy="3136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project successfully developed a CNN-based model for classifying cats and dogs with high efficiency</a:t>
            </a:r>
            <a:endParaRPr sz="170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Designed a GUI for seamless interaction and intuitive image classification</a:t>
            </a:r>
            <a:endParaRPr sz="170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Achieved ~80% training and validation accuracy with a balanced dataset.</a:t>
            </a:r>
            <a:endParaRPr sz="170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Key metrics (accuracy, precision, recall, F1-score &gt; 75%) validate the model's effectiveness.</a:t>
            </a:r>
            <a:endParaRPr sz="170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Demonstrated a robust approach to image classification using deep learning.</a:t>
            </a:r>
            <a:endParaRPr sz="170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Highlighted the importance of data preprocessing, model tuning, and deployment.</a:t>
            </a:r>
            <a:endParaRPr sz="1700"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3"/>
          <p:cNvSpPr txBox="1">
            <a:spLocks noGrp="1"/>
          </p:cNvSpPr>
          <p:nvPr>
            <p:ph type="title"/>
          </p:nvPr>
        </p:nvSpPr>
        <p:spPr>
          <a:xfrm>
            <a:off x="1074735" y="59601"/>
            <a:ext cx="7612063" cy="1063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16632"/>
              </a:buClr>
              <a:buSzPts val="3600"/>
              <a:buFont typeface="Book Antiqua"/>
              <a:buNone/>
            </a:pPr>
            <a:r>
              <a:rPr lang="en" sz="3600"/>
              <a:t>References</a:t>
            </a:r>
            <a:endParaRPr/>
          </a:p>
        </p:txBody>
      </p:sp>
      <p:sp>
        <p:nvSpPr>
          <p:cNvPr id="344" name="Google Shape;344;p53"/>
          <p:cNvSpPr txBox="1">
            <a:spLocks noGrp="1"/>
          </p:cNvSpPr>
          <p:nvPr>
            <p:ph type="body" idx="1"/>
          </p:nvPr>
        </p:nvSpPr>
        <p:spPr>
          <a:xfrm>
            <a:off x="1074736" y="1122829"/>
            <a:ext cx="7612064" cy="3566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0000" lnSpcReduction="20000"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Times New Roman"/>
                <a:ea typeface="Times New Roman"/>
                <a:cs typeface="Times New Roman"/>
                <a:sym typeface="Times New Roman"/>
              </a:rPr>
              <a:t>[1].GeeksforGeeks. (2023, February 3). Python | Image Classification using Keras. GeeksforGeeks. </a:t>
            </a:r>
            <a:endParaRPr sz="3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Times New Roman"/>
                <a:ea typeface="Times New Roman"/>
                <a:cs typeface="Times New Roman"/>
                <a:sym typeface="Times New Roman"/>
              </a:rPr>
              <a:t>[2].Kumar, R. (2024, November 30). Building and Using a Convolutional Neural Network (CNN) for Image Classification with Keras and TensorFlow. Medium. </a:t>
            </a:r>
            <a:endParaRPr sz="3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Times New Roman"/>
                <a:ea typeface="Times New Roman"/>
                <a:cs typeface="Times New Roman"/>
                <a:sym typeface="Times New Roman"/>
              </a:rPr>
              <a:t>[3].Devansh. (2024, November 20). Image Classification Using CNN with Keras &amp; CIFAR-10. Analytics Vidhya. </a:t>
            </a:r>
            <a:endParaRPr sz="3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Times New Roman"/>
                <a:ea typeface="Times New Roman"/>
                <a:cs typeface="Times New Roman"/>
                <a:sym typeface="Times New Roman"/>
              </a:rPr>
              <a:t>[4].microsoft/cats_vs_dogs · Datasets at Hugging Face. (2023, September 19).</a:t>
            </a:r>
            <a:endParaRPr sz="3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Times New Roman"/>
                <a:ea typeface="Times New Roman"/>
                <a:cs typeface="Times New Roman"/>
                <a:sym typeface="Times New Roman"/>
              </a:rPr>
              <a:t>[5].Dogs vs. Cats. (n.d.). Kaggle. </a:t>
            </a:r>
            <a:endParaRPr sz="3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Times New Roman"/>
                <a:ea typeface="Times New Roman"/>
                <a:cs typeface="Times New Roman"/>
                <a:sym typeface="Times New Roman"/>
              </a:rPr>
              <a:t>[6].GeeksforGeeks. (2024, June 19). Python Tkinter. GeeksforGeeks. </a:t>
            </a:r>
            <a:endParaRPr sz="3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Times New Roman"/>
                <a:ea typeface="Times New Roman"/>
                <a:cs typeface="Times New Roman"/>
                <a:sym typeface="Times New Roman"/>
              </a:rPr>
              <a:t>[7].Ajay. (2024, January 22). Deploying deep learning model using Tkinter and PyInstaller. Analytics Vidhya. </a:t>
            </a:r>
            <a:endParaRPr sz="3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5" name="Google Shape;345;p53"/>
          <p:cNvSpPr txBox="1">
            <a:spLocks noGrp="1"/>
          </p:cNvSpPr>
          <p:nvPr>
            <p:ph type="sldNum" idx="12"/>
          </p:nvPr>
        </p:nvSpPr>
        <p:spPr>
          <a:xfrm>
            <a:off x="4305300" y="4767263"/>
            <a:ext cx="533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4"/>
          <p:cNvSpPr txBox="1">
            <a:spLocks noGrp="1"/>
          </p:cNvSpPr>
          <p:nvPr>
            <p:ph type="ctrTitle"/>
          </p:nvPr>
        </p:nvSpPr>
        <p:spPr>
          <a:xfrm>
            <a:off x="731555" y="1307681"/>
            <a:ext cx="7254205" cy="1264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16632"/>
              </a:buClr>
              <a:buSzPts val="5000"/>
              <a:buFont typeface="Book Antiqua"/>
              <a:buNone/>
            </a:pPr>
            <a:r>
              <a:rPr lang="en"/>
              <a:t>THANK YOU!!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title"/>
          </p:nvPr>
        </p:nvSpPr>
        <p:spPr>
          <a:xfrm>
            <a:off x="1074772" y="168201"/>
            <a:ext cx="7612200" cy="10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16632"/>
              </a:buClr>
              <a:buSzPts val="3600"/>
              <a:buFont typeface="Book Antiqua"/>
              <a:buNone/>
            </a:pPr>
            <a:r>
              <a:rPr lang="en" sz="3600"/>
              <a:t>Introduction</a:t>
            </a:r>
            <a:endParaRPr/>
          </a:p>
        </p:txBody>
      </p:sp>
      <p:sp>
        <p:nvSpPr>
          <p:cNvPr id="178" name="Google Shape;178;p29"/>
          <p:cNvSpPr txBox="1">
            <a:spLocks noGrp="1"/>
          </p:cNvSpPr>
          <p:nvPr>
            <p:ph type="body" idx="1"/>
          </p:nvPr>
        </p:nvSpPr>
        <p:spPr>
          <a:xfrm>
            <a:off x="1053772" y="1231401"/>
            <a:ext cx="7654200" cy="3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36550" algn="l" rtl="0">
              <a:spcBef>
                <a:spcPts val="200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/>
              <a:t>This Presentation discusses the following topics:</a:t>
            </a:r>
            <a:endParaRPr sz="1700" dirty="0"/>
          </a:p>
          <a:p>
            <a:pPr marL="685800" lvl="1" indent="-31750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 dirty="0"/>
              <a:t>Introduction to CNN</a:t>
            </a:r>
            <a:endParaRPr sz="1500" dirty="0"/>
          </a:p>
          <a:p>
            <a:pPr marL="685800" lvl="1" indent="-31750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 dirty="0"/>
              <a:t>Proposed System Architecture</a:t>
            </a:r>
            <a:endParaRPr sz="1500" dirty="0"/>
          </a:p>
          <a:p>
            <a:pPr marL="685800" lvl="1" indent="-31750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 dirty="0"/>
              <a:t>Model Performance</a:t>
            </a:r>
            <a:endParaRPr sz="1500" dirty="0"/>
          </a:p>
          <a:p>
            <a:pPr marL="685800" lvl="1" indent="-31750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 dirty="0"/>
              <a:t>GUI Design</a:t>
            </a:r>
            <a:endParaRPr sz="1500" dirty="0"/>
          </a:p>
          <a:p>
            <a:pPr marL="685800" lvl="1" indent="-31750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 dirty="0"/>
              <a:t>Visualizing Results</a:t>
            </a:r>
            <a:endParaRPr sz="1500" dirty="0"/>
          </a:p>
          <a:p>
            <a:pPr marL="685800" lvl="1" indent="-31750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 dirty="0"/>
              <a:t>Challenges</a:t>
            </a:r>
            <a:endParaRPr sz="1500" dirty="0"/>
          </a:p>
          <a:p>
            <a:pPr marL="685800" lvl="1" indent="-31750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 dirty="0"/>
              <a:t>Learnings and Future Scope</a:t>
            </a:r>
            <a:endParaRPr sz="1500" dirty="0"/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342900" lvl="0" indent="-336550" algn="l" rtl="0">
              <a:spcBef>
                <a:spcPts val="2000"/>
              </a:spcBef>
              <a:spcAft>
                <a:spcPts val="0"/>
              </a:spcAft>
              <a:buSzPts val="1700"/>
              <a:buChar char="●"/>
            </a:pPr>
            <a:r>
              <a:rPr lang="en" sz="1700" dirty="0"/>
              <a:t>The Aim of the Project is to build a Convolutional Neural Network which classifies the Image that contains a dog or a cat, deploy the trained model using Graphical User Interface</a:t>
            </a:r>
            <a:endParaRPr sz="1700" dirty="0"/>
          </a:p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endParaRPr sz="1700" dirty="0"/>
          </a:p>
        </p:txBody>
      </p:sp>
      <p:sp>
        <p:nvSpPr>
          <p:cNvPr id="179" name="Google Shape;179;p29"/>
          <p:cNvSpPr txBox="1">
            <a:spLocks noGrp="1"/>
          </p:cNvSpPr>
          <p:nvPr>
            <p:ph type="sldNum" idx="12"/>
          </p:nvPr>
        </p:nvSpPr>
        <p:spPr>
          <a:xfrm>
            <a:off x="4305300" y="4767263"/>
            <a:ext cx="533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>
            <a:spLocks noGrp="1"/>
          </p:cNvSpPr>
          <p:nvPr>
            <p:ph type="title"/>
          </p:nvPr>
        </p:nvSpPr>
        <p:spPr>
          <a:xfrm>
            <a:off x="954850" y="135800"/>
            <a:ext cx="8085600" cy="1063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Hardware and Software Requirements</a:t>
            </a:r>
            <a:endParaRPr sz="3600"/>
          </a:p>
        </p:txBody>
      </p:sp>
      <p:sp>
        <p:nvSpPr>
          <p:cNvPr id="185" name="Google Shape;185;p30"/>
          <p:cNvSpPr txBox="1">
            <a:spLocks noGrp="1"/>
          </p:cNvSpPr>
          <p:nvPr>
            <p:ph type="body" idx="1"/>
          </p:nvPr>
        </p:nvSpPr>
        <p:spPr>
          <a:xfrm>
            <a:off x="1253800" y="1199000"/>
            <a:ext cx="7348500" cy="3766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700" dirty="0"/>
              <a:t>Hardware:</a:t>
            </a:r>
            <a:endParaRPr sz="1700" dirty="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dirty="0"/>
              <a:t>RAM: 15GB</a:t>
            </a:r>
            <a:endParaRPr sz="1700" dirty="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dirty="0"/>
              <a:t>GPU RAM: 15GB</a:t>
            </a:r>
            <a:endParaRPr sz="1700" dirty="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dirty="0" err="1"/>
              <a:t>HardDisk</a:t>
            </a:r>
            <a:r>
              <a:rPr lang="en" sz="1700" dirty="0"/>
              <a:t>: 4GB</a:t>
            </a:r>
            <a:endParaRPr sz="1700" dirty="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dirty="0"/>
              <a:t>Operating System: Windows, MacOS, Linux</a:t>
            </a:r>
            <a:endParaRPr sz="1700" dirty="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dirty="0"/>
              <a:t>Processor: Intel, Apple Silicon</a:t>
            </a:r>
            <a:endParaRPr sz="1700" dirty="0"/>
          </a:p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700" dirty="0"/>
              <a:t>Software:</a:t>
            </a:r>
            <a:endParaRPr sz="1700" dirty="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dirty="0"/>
              <a:t>Programming Language: Python</a:t>
            </a:r>
            <a:endParaRPr sz="1700" dirty="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dirty="0"/>
              <a:t>Tools: </a:t>
            </a:r>
            <a:r>
              <a:rPr lang="en" sz="1700" dirty="0" err="1"/>
              <a:t>Jupyter</a:t>
            </a:r>
            <a:r>
              <a:rPr lang="en" sz="1700" dirty="0"/>
              <a:t> Notebook, Google Collab</a:t>
            </a:r>
            <a:endParaRPr sz="1700" dirty="0"/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dirty="0"/>
              <a:t>Libraries: </a:t>
            </a:r>
            <a:r>
              <a:rPr lang="en" sz="1700" dirty="0" err="1"/>
              <a:t>Numpy</a:t>
            </a:r>
            <a:r>
              <a:rPr lang="en" sz="1700" dirty="0"/>
              <a:t>, </a:t>
            </a:r>
            <a:r>
              <a:rPr lang="en" sz="1700" dirty="0" err="1"/>
              <a:t>Keras</a:t>
            </a:r>
            <a:r>
              <a:rPr lang="en" sz="1700" dirty="0"/>
              <a:t>, TensorFlow, Scikit-Learn, </a:t>
            </a:r>
            <a:r>
              <a:rPr lang="en" sz="1700" dirty="0" err="1"/>
              <a:t>Tkinter</a:t>
            </a:r>
            <a:endParaRPr sz="1700" dirty="0"/>
          </a:p>
          <a:p>
            <a:pPr marL="45720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endParaRPr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>
            <a:spLocks noGrp="1"/>
          </p:cNvSpPr>
          <p:nvPr>
            <p:ph type="title"/>
          </p:nvPr>
        </p:nvSpPr>
        <p:spPr>
          <a:xfrm>
            <a:off x="1074735" y="128726"/>
            <a:ext cx="7612200" cy="1063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3600"/>
              <a:t>Introduction</a:t>
            </a:r>
            <a:r>
              <a:rPr lang="en" sz="2400">
                <a:solidFill>
                  <a:schemeClr val="dk1"/>
                </a:solidFill>
              </a:rPr>
              <a:t> </a:t>
            </a:r>
            <a:r>
              <a:rPr lang="en" sz="3600"/>
              <a:t>to CNN</a:t>
            </a:r>
            <a:endParaRPr sz="3600"/>
          </a:p>
        </p:txBody>
      </p:sp>
      <p:sp>
        <p:nvSpPr>
          <p:cNvPr id="191" name="Google Shape;191;p31"/>
          <p:cNvSpPr txBox="1">
            <a:spLocks noGrp="1"/>
          </p:cNvSpPr>
          <p:nvPr>
            <p:ph type="body" idx="1"/>
          </p:nvPr>
        </p:nvSpPr>
        <p:spPr>
          <a:xfrm>
            <a:off x="1074736" y="674810"/>
            <a:ext cx="7612200" cy="3136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en" sz="1700"/>
              <a:t>CNN will generally have the below steps:</a:t>
            </a:r>
            <a:endParaRPr sz="1700"/>
          </a:p>
          <a:p>
            <a:pPr marL="457200" lvl="0" indent="-320357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The image is sent in as an input</a:t>
            </a:r>
            <a:endParaRPr sz="1700"/>
          </a:p>
          <a:p>
            <a:pPr marL="457200" lvl="0" indent="-32035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It is then passed through convolution layer, which applies features to create a matrix</a:t>
            </a:r>
            <a:endParaRPr sz="1700"/>
          </a:p>
          <a:p>
            <a:pPr marL="457200" lvl="0" indent="-32035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It is then passed through pooling layer, which reduces the size of the matrix and applies activation function</a:t>
            </a:r>
            <a:endParaRPr sz="1700"/>
          </a:p>
          <a:p>
            <a:pPr marL="457200" lvl="0" indent="-32035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The image might be passed several times through these layers </a:t>
            </a:r>
            <a:endParaRPr sz="1700"/>
          </a:p>
          <a:p>
            <a:pPr marL="457200" lvl="0" indent="-32035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Finally, it is passed through fully connected layer, where it is flattened in a 1-D vector and the output is categorized</a:t>
            </a:r>
            <a:endParaRPr sz="1700"/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2" name="Google Shape;1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3750" y="3457475"/>
            <a:ext cx="5300024" cy="130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1074735" y="59601"/>
            <a:ext cx="7612200" cy="1063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About Dataset</a:t>
            </a:r>
            <a:endParaRPr sz="3600"/>
          </a:p>
        </p:txBody>
      </p:sp>
      <p:sp>
        <p:nvSpPr>
          <p:cNvPr id="198" name="Google Shape;198;p32"/>
          <p:cNvSpPr txBox="1">
            <a:spLocks noGrp="1"/>
          </p:cNvSpPr>
          <p:nvPr>
            <p:ph type="body" idx="1"/>
          </p:nvPr>
        </p:nvSpPr>
        <p:spPr>
          <a:xfrm>
            <a:off x="1074725" y="1166849"/>
            <a:ext cx="7612200" cy="348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36550" algn="l" rtl="0">
              <a:spcBef>
                <a:spcPts val="2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Dataset Name: ‘Cats vs Dogs’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Dataset is taken from Kaggle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It contains images of different types of cats and dogs in different backgrounds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All Images are of variable pixel dimensions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All Images have ‘RGB’ color space</a:t>
            </a:r>
            <a:endParaRPr sz="1700"/>
          </a:p>
          <a:p>
            <a:pPr marL="914400" lvl="0" indent="0" algn="l" rtl="0">
              <a:spcBef>
                <a:spcPts val="2000"/>
              </a:spcBef>
              <a:spcAft>
                <a:spcPts val="0"/>
              </a:spcAft>
              <a:buNone/>
            </a:pPr>
            <a:endParaRPr sz="1700"/>
          </a:p>
        </p:txBody>
      </p:sp>
      <p:pic>
        <p:nvPicPr>
          <p:cNvPr id="199" name="Google Shape;199;p32"/>
          <p:cNvPicPr preferRelativeResize="0"/>
          <p:nvPr/>
        </p:nvPicPr>
        <p:blipFill rotWithShape="1">
          <a:blip r:embed="rId3">
            <a:alphaModFix/>
          </a:blip>
          <a:srcRect r="34006" b="40761"/>
          <a:stretch/>
        </p:blipFill>
        <p:spPr>
          <a:xfrm>
            <a:off x="2402686" y="3164781"/>
            <a:ext cx="4956278" cy="175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>
            <a:spLocks noGrp="1"/>
          </p:cNvSpPr>
          <p:nvPr>
            <p:ph type="title"/>
          </p:nvPr>
        </p:nvSpPr>
        <p:spPr>
          <a:xfrm>
            <a:off x="1074735" y="59601"/>
            <a:ext cx="7612200" cy="1063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About Dataset</a:t>
            </a:r>
            <a:endParaRPr sz="3600"/>
          </a:p>
        </p:txBody>
      </p:sp>
      <p:sp>
        <p:nvSpPr>
          <p:cNvPr id="205" name="Google Shape;205;p33"/>
          <p:cNvSpPr txBox="1">
            <a:spLocks noGrp="1"/>
          </p:cNvSpPr>
          <p:nvPr>
            <p:ph type="body" idx="1"/>
          </p:nvPr>
        </p:nvSpPr>
        <p:spPr>
          <a:xfrm>
            <a:off x="1074736" y="1122810"/>
            <a:ext cx="7612200" cy="3136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36550" algn="l" rtl="0">
              <a:spcBef>
                <a:spcPts val="2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Dataset was split into Train, Test and Validation sets with each containing following no of images: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Train: 16000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Validation: 4000 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Test: 5000</a:t>
            </a:r>
            <a:endParaRPr sz="1700"/>
          </a:p>
          <a:p>
            <a:pPr marL="457200" lvl="0" indent="0" algn="l" rtl="0">
              <a:spcBef>
                <a:spcPts val="2000"/>
              </a:spcBef>
              <a:spcAft>
                <a:spcPts val="0"/>
              </a:spcAft>
              <a:buNone/>
            </a:pPr>
            <a:endParaRPr sz="1700"/>
          </a:p>
          <a:p>
            <a:pPr marL="457200" lvl="0" indent="0" algn="l" rtl="0">
              <a:spcBef>
                <a:spcPts val="2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6" name="Google Shape;206;p33"/>
          <p:cNvPicPr preferRelativeResize="0"/>
          <p:nvPr/>
        </p:nvPicPr>
        <p:blipFill rotWithShape="1">
          <a:blip r:embed="rId3">
            <a:alphaModFix/>
          </a:blip>
          <a:srcRect l="-7270" r="7270"/>
          <a:stretch/>
        </p:blipFill>
        <p:spPr>
          <a:xfrm>
            <a:off x="1409425" y="2917300"/>
            <a:ext cx="6243251" cy="172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>
            <a:spLocks noGrp="1"/>
          </p:cNvSpPr>
          <p:nvPr>
            <p:ph type="title"/>
          </p:nvPr>
        </p:nvSpPr>
        <p:spPr>
          <a:xfrm>
            <a:off x="1074735" y="59601"/>
            <a:ext cx="7612200" cy="1063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Proposed System Architecture</a:t>
            </a:r>
            <a:endParaRPr sz="3600"/>
          </a:p>
        </p:txBody>
      </p:sp>
      <p:pic>
        <p:nvPicPr>
          <p:cNvPr id="212" name="Google Shape;2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287" y="1040876"/>
            <a:ext cx="6248275" cy="395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1074735" y="59601"/>
            <a:ext cx="7612200" cy="1063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Proposed System Architecture</a:t>
            </a:r>
            <a:endParaRPr sz="3600"/>
          </a:p>
        </p:txBody>
      </p:sp>
      <p:sp>
        <p:nvSpPr>
          <p:cNvPr id="218" name="Google Shape;218;p35"/>
          <p:cNvSpPr txBox="1">
            <a:spLocks noGrp="1"/>
          </p:cNvSpPr>
          <p:nvPr>
            <p:ph type="body" idx="1"/>
          </p:nvPr>
        </p:nvSpPr>
        <p:spPr>
          <a:xfrm>
            <a:off x="1074725" y="1251125"/>
            <a:ext cx="7612200" cy="3437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700"/>
              <a:t>The Project is divided into two phases:</a:t>
            </a:r>
            <a:endParaRPr sz="1700"/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700"/>
              <a:t>Phase1: </a:t>
            </a:r>
            <a:endParaRPr sz="1700"/>
          </a:p>
          <a:p>
            <a:pPr marL="457200" lvl="0" indent="-336550" algn="l" rtl="0">
              <a:spcBef>
                <a:spcPts val="2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Data Preparation/Preprocessing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Data Transformation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Defining Model Architecture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Model Building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Classification and Performance Evaluation</a:t>
            </a:r>
            <a:endParaRPr sz="1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Habitat">
  <a:themeElements>
    <a:clrScheme name="Habitat">
      <a:dk1>
        <a:srgbClr val="000000"/>
      </a:dk1>
      <a:lt1>
        <a:srgbClr val="FFFFFF"/>
      </a:lt1>
      <a:dk2>
        <a:srgbClr val="194431"/>
      </a:dk2>
      <a:lt2>
        <a:srgbClr val="F0E6C3"/>
      </a:lt2>
      <a:accent1>
        <a:srgbClr val="F8C000"/>
      </a:accent1>
      <a:accent2>
        <a:srgbClr val="F88600"/>
      </a:accent2>
      <a:accent3>
        <a:srgbClr val="F83500"/>
      </a:accent3>
      <a:accent4>
        <a:srgbClr val="8B723D"/>
      </a:accent4>
      <a:accent5>
        <a:srgbClr val="818B3D"/>
      </a:accent5>
      <a:accent6>
        <a:srgbClr val="586215"/>
      </a:accent6>
      <a:hlink>
        <a:srgbClr val="FF621D"/>
      </a:hlink>
      <a:folHlink>
        <a:srgbClr val="F3D26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1620</Words>
  <Application>Microsoft Macintosh PowerPoint</Application>
  <PresentationFormat>On-screen Show (16:9)</PresentationFormat>
  <Paragraphs>179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Calibri</vt:lpstr>
      <vt:lpstr>Book Antiqua</vt:lpstr>
      <vt:lpstr>Noto Sans Symbols</vt:lpstr>
      <vt:lpstr>Arial</vt:lpstr>
      <vt:lpstr>Times New Roman</vt:lpstr>
      <vt:lpstr>Simple Light</vt:lpstr>
      <vt:lpstr>Habitat</vt:lpstr>
      <vt:lpstr>PowerPoint Presentation</vt:lpstr>
      <vt:lpstr>Cats vs Dogs Classification using CNN Python Keras  </vt:lpstr>
      <vt:lpstr>Introduction</vt:lpstr>
      <vt:lpstr>Hardware and Software Requirements</vt:lpstr>
      <vt:lpstr>Introduction to CNN</vt:lpstr>
      <vt:lpstr>About Dataset</vt:lpstr>
      <vt:lpstr>About Dataset</vt:lpstr>
      <vt:lpstr>Proposed System Architecture</vt:lpstr>
      <vt:lpstr>Proposed System Architecture</vt:lpstr>
      <vt:lpstr>Proposed System Architecture</vt:lpstr>
      <vt:lpstr>Data Preprocessing</vt:lpstr>
      <vt:lpstr>Data Transformation</vt:lpstr>
      <vt:lpstr>Model Architecture</vt:lpstr>
      <vt:lpstr>Model Building</vt:lpstr>
      <vt:lpstr>Testing</vt:lpstr>
      <vt:lpstr>Model Performance</vt:lpstr>
      <vt:lpstr>GUI Design</vt:lpstr>
      <vt:lpstr>GUI Design</vt:lpstr>
      <vt:lpstr>Visualisations</vt:lpstr>
      <vt:lpstr>Visualisations</vt:lpstr>
      <vt:lpstr>Visualisations</vt:lpstr>
      <vt:lpstr>Predictions</vt:lpstr>
      <vt:lpstr>Challenges Faced</vt:lpstr>
      <vt:lpstr>Key Learnings</vt:lpstr>
      <vt:lpstr>Future Enhancements</vt:lpstr>
      <vt:lpstr>Conclusion</vt:lpstr>
      <vt:lpstr>References</vt:lpstr>
      <vt:lpstr>THANK YOU!!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Shalvi Lale</cp:lastModifiedBy>
  <cp:revision>1</cp:revision>
  <dcterms:modified xsi:type="dcterms:W3CDTF">2024-12-03T19:28:10Z</dcterms:modified>
</cp:coreProperties>
</file>